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1"/>
  </p:sldMasterIdLst>
  <p:sldIdLst>
    <p:sldId id="256" r:id="rId2"/>
    <p:sldId id="312" r:id="rId3"/>
    <p:sldId id="276" r:id="rId4"/>
    <p:sldId id="274" r:id="rId5"/>
    <p:sldId id="260" r:id="rId6"/>
    <p:sldId id="262" r:id="rId7"/>
    <p:sldId id="278" r:id="rId8"/>
    <p:sldId id="277" r:id="rId9"/>
    <p:sldId id="279" r:id="rId10"/>
    <p:sldId id="343" r:id="rId11"/>
    <p:sldId id="268" r:id="rId12"/>
    <p:sldId id="344" r:id="rId13"/>
    <p:sldId id="339" r:id="rId14"/>
    <p:sldId id="328" r:id="rId15"/>
    <p:sldId id="329" r:id="rId16"/>
    <p:sldId id="334" r:id="rId17"/>
    <p:sldId id="345" r:id="rId18"/>
    <p:sldId id="336" r:id="rId19"/>
    <p:sldId id="287" r:id="rId20"/>
    <p:sldId id="346" r:id="rId21"/>
    <p:sldId id="342" r:id="rId22"/>
    <p:sldId id="308" r:id="rId23"/>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Сидельникова Е.В." initials="СЕ" lastIdx="0" clrIdx="0">
    <p:extLst>
      <p:ext uri="{19B8F6BF-5375-455C-9EA6-DF929625EA0E}">
        <p15:presenceInfo xmlns:p15="http://schemas.microsoft.com/office/powerpoint/2012/main" userId="S-1-5-21-875193071-1597557457-2787172386-1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33"/>
    <a:srgbClr val="0000FF"/>
    <a:srgbClr val="33CC33"/>
    <a:srgbClr val="DF93CF"/>
    <a:srgbClr val="996633"/>
    <a:srgbClr val="FF9966"/>
    <a:srgbClr val="FFCCCC"/>
    <a:srgbClr val="FFFF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05" d="100"/>
          <a:sy n="105" d="100"/>
        </p:scale>
        <p:origin x="18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mn-cs"/>
              </a:defRPr>
            </a:pPr>
            <a:r>
              <a:rPr lang="ru-RU"/>
              <a:t>Доходы бюджета за 2017 год</a:t>
            </a:r>
            <a:r>
              <a:rPr lang="en-US"/>
              <a:t>, </a:t>
            </a:r>
            <a:r>
              <a:rPr lang="ru-RU"/>
              <a:t>тыс.рублей</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mn-cs"/>
            </a:defRPr>
          </a:pPr>
          <a:endParaRPr lang="ru-RU"/>
        </a:p>
      </c:txPr>
    </c:title>
    <c:autoTitleDeleted val="0"/>
    <c:plotArea>
      <c:layout/>
      <c:pieChart>
        <c:varyColors val="1"/>
        <c:ser>
          <c:idx val="0"/>
          <c:order val="0"/>
          <c:tx>
            <c:strRef>
              <c:f>Лист1!$B$1</c:f>
              <c:strCache>
                <c:ptCount val="1"/>
                <c:pt idx="0">
                  <c:v>Доходы бюджета</c:v>
                </c:pt>
              </c:strCache>
            </c:strRef>
          </c:tx>
          <c:dPt>
            <c:idx val="0"/>
            <c:bubble3D val="0"/>
            <c:spPr>
              <a:solidFill>
                <a:schemeClr val="accent1"/>
              </a:solidFill>
              <a:ln w="19050">
                <a:solidFill>
                  <a:schemeClr val="lt1"/>
                </a:solidFill>
              </a:ln>
              <a:effectLst/>
            </c:spPr>
          </c:dPt>
          <c:dPt>
            <c:idx val="1"/>
            <c:bubble3D val="0"/>
            <c:explosion val="18"/>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0.16174416403408529"/>
                  <c:y val="-0.15427152102168309"/>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46726091832069089"/>
                      <c:h val="7.0312495674674236E-2"/>
                    </c:manualLayout>
                  </c15:layout>
                </c:ext>
              </c:extLst>
            </c:dLbl>
            <c:dLbl>
              <c:idx val="1"/>
              <c:layout>
                <c:manualLayout>
                  <c:x val="3.1310370604805161E-3"/>
                  <c:y val="0.23639079500548751"/>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6358308212962051"/>
                      <c:h val="3.867187262107083E-2"/>
                    </c:manualLayout>
                  </c15:layout>
                </c:ext>
              </c:extLst>
            </c:dLbl>
            <c:dLbl>
              <c:idx val="2"/>
              <c:layout>
                <c:manualLayout>
                  <c:x val="0.11781365034581522"/>
                  <c:y val="-0.11334540395266954"/>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40336198931957074"/>
                      <c:h val="7.0312495674674236E-2"/>
                    </c:manualLayout>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безвозмездные постпуления</c:v>
                </c:pt>
                <c:pt idx="1">
                  <c:v>неналоговые поступления</c:v>
                </c:pt>
                <c:pt idx="2">
                  <c:v>налоговые поступления</c:v>
                </c:pt>
              </c:strCache>
            </c:strRef>
          </c:cat>
          <c:val>
            <c:numRef>
              <c:f>Лист1!$B$2:$B$4</c:f>
              <c:numCache>
                <c:formatCode>#,##0.00</c:formatCode>
                <c:ptCount val="3"/>
                <c:pt idx="0">
                  <c:v>27825.599999999999</c:v>
                </c:pt>
                <c:pt idx="1">
                  <c:v>849.7</c:v>
                </c:pt>
                <c:pt idx="2">
                  <c:v>7951.7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legend>
    <c:plotVisOnly val="1"/>
    <c:dispBlanksAs val="gap"/>
    <c:showDLblsOverMax val="0"/>
  </c:chart>
  <c:spPr>
    <a:noFill/>
    <a:ln>
      <a:noFill/>
    </a:ln>
    <a:effectLst/>
  </c:spPr>
  <c:txPr>
    <a:bodyPr/>
    <a:lstStyle/>
    <a:p>
      <a:pPr>
        <a:defRPr sz="1400" baseline="0">
          <a:latin typeface="Times New Roman" panose="02020603050405020304" pitchFamily="18" charset="0"/>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sz="1800" dirty="0" smtClean="0">
                <a:latin typeface="Times New Roman" panose="02020603050405020304" pitchFamily="18" charset="0"/>
                <a:cs typeface="Times New Roman" panose="02020603050405020304" pitchFamily="18" charset="0"/>
              </a:rPr>
              <a:t>Налоговые </a:t>
            </a:r>
            <a:r>
              <a:rPr lang="ru-RU" sz="1800" dirty="0">
                <a:latin typeface="Times New Roman" panose="02020603050405020304" pitchFamily="18" charset="0"/>
                <a:cs typeface="Times New Roman" panose="02020603050405020304" pitchFamily="18" charset="0"/>
              </a:rPr>
              <a:t>доходы  - </a:t>
            </a:r>
            <a:r>
              <a:rPr lang="ru-RU" sz="1800" dirty="0" smtClean="0">
                <a:latin typeface="Times New Roman" panose="02020603050405020304" pitchFamily="18" charset="0"/>
                <a:cs typeface="Times New Roman" panose="02020603050405020304" pitchFamily="18" charset="0"/>
              </a:rPr>
              <a:t>7 951,7 тыс</a:t>
            </a:r>
            <a:r>
              <a:rPr lang="ru-RU" sz="1800" dirty="0">
                <a:latin typeface="Times New Roman" panose="02020603050405020304" pitchFamily="18" charset="0"/>
                <a:cs typeface="Times New Roman" panose="02020603050405020304" pitchFamily="18" charset="0"/>
              </a:rPr>
              <a:t>. рублей</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manualLayout>
          <c:layoutTarget val="inner"/>
          <c:xMode val="edge"/>
          <c:yMode val="edge"/>
          <c:x val="0"/>
          <c:y val="0.20981415921882041"/>
          <c:w val="0.61953279550798002"/>
          <c:h val="0.69043340034702716"/>
        </c:manualLayout>
      </c:layout>
      <c:pieChart>
        <c:varyColors val="1"/>
        <c:ser>
          <c:idx val="0"/>
          <c:order val="0"/>
          <c:tx>
            <c:strRef>
              <c:f>Лист1!$B$1</c:f>
              <c:strCache>
                <c:ptCount val="1"/>
                <c:pt idx="0">
                  <c:v>налоговые доходы</c:v>
                </c:pt>
              </c:strCache>
            </c:strRef>
          </c:tx>
          <c:dPt>
            <c:idx val="0"/>
            <c:bubble3D val="0"/>
            <c:spPr>
              <a:solidFill>
                <a:schemeClr val="accent5">
                  <a:shade val="58000"/>
                </a:schemeClr>
              </a:solidFill>
              <a:ln>
                <a:noFill/>
              </a:ln>
              <a:effectLst>
                <a:outerShdw blurRad="254000" sx="102000" sy="102000" algn="ctr" rotWithShape="0">
                  <a:prstClr val="black">
                    <a:alpha val="20000"/>
                  </a:prstClr>
                </a:outerShdw>
              </a:effectLst>
            </c:spPr>
          </c:dPt>
          <c:dPt>
            <c:idx val="1"/>
            <c:bubble3D val="0"/>
            <c:spPr>
              <a:solidFill>
                <a:schemeClr val="accent5">
                  <a:shade val="86000"/>
                </a:schemeClr>
              </a:solidFill>
              <a:ln>
                <a:noFill/>
              </a:ln>
              <a:effectLst>
                <a:outerShdw blurRad="254000" sx="102000" sy="102000" algn="ctr" rotWithShape="0">
                  <a:prstClr val="black">
                    <a:alpha val="20000"/>
                  </a:prstClr>
                </a:outerShdw>
              </a:effectLst>
            </c:spPr>
          </c:dPt>
          <c:dPt>
            <c:idx val="2"/>
            <c:bubble3D val="0"/>
            <c:spPr>
              <a:solidFill>
                <a:schemeClr val="accent5">
                  <a:tint val="86000"/>
                </a:schemeClr>
              </a:solidFill>
              <a:ln>
                <a:noFill/>
              </a:ln>
              <a:effectLst>
                <a:outerShdw blurRad="254000" sx="102000" sy="102000" algn="ctr" rotWithShape="0">
                  <a:prstClr val="black">
                    <a:alpha val="20000"/>
                  </a:prstClr>
                </a:outerShdw>
              </a:effectLst>
            </c:spPr>
          </c:dPt>
          <c:dPt>
            <c:idx val="3"/>
            <c:bubble3D val="0"/>
            <c:spPr>
              <a:solidFill>
                <a:schemeClr val="accent5">
                  <a:tint val="58000"/>
                </a:schemeClr>
              </a:solidFill>
              <a:ln>
                <a:noFill/>
              </a:ln>
              <a:effectLst>
                <a:outerShdw blurRad="254000" sx="102000" sy="102000" algn="ctr" rotWithShape="0">
                  <a:prstClr val="black">
                    <a:alpha val="20000"/>
                  </a:prstClr>
                </a:outerShdw>
              </a:effectLst>
            </c:spPr>
          </c:dPt>
          <c:dLbls>
            <c:dLbl>
              <c:idx val="0"/>
              <c:tx>
                <c:rich>
                  <a:bodyPr/>
                  <a:lstStyle/>
                  <a:p>
                    <a:fld id="{E6766A93-1878-4FD3-BA06-ED9FAD6A7D68}" type="VALUE">
                      <a:rPr lang="en-US" smtClean="0"/>
                      <a:pPr/>
                      <a:t>[ЗНАЧЕНИЕ]</a:t>
                    </a:fld>
                    <a:endParaRPr lang="ru-RU"/>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Lst>
            </c:dLbl>
            <c:dLbl>
              <c:idx val="1"/>
              <c:layout>
                <c:manualLayout>
                  <c:x val="7.4000055677831203E-2"/>
                  <c:y val="-6.6840142631615057E-2"/>
                </c:manualLayout>
              </c:layout>
              <c:tx>
                <c:rich>
                  <a:bodyPr/>
                  <a:lstStyle/>
                  <a:p>
                    <a:fld id="{8853E7E4-37C6-4C9A-95AD-63F87DC03884}" type="VALUE">
                      <a:rPr lang="en-US" smtClean="0"/>
                      <a:pPr/>
                      <a:t>[ЗНАЧЕНИЕ]</a:t>
                    </a:fld>
                    <a:endParaRPr lang="ru-RU"/>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Lst>
            </c:dLbl>
            <c:dLbl>
              <c:idx val="2"/>
              <c:layout>
                <c:manualLayout>
                  <c:x val="7.0703084467487937E-2"/>
                  <c:y val="6.6237132205006245E-3"/>
                </c:manualLayout>
              </c:layout>
              <c:tx>
                <c:rich>
                  <a:bodyPr/>
                  <a:lstStyle/>
                  <a:p>
                    <a:fld id="{6B392F26-6CAB-459D-ADC3-50A4A0DEC474}" type="VALUE">
                      <a:rPr lang="en-US" smtClean="0"/>
                      <a:pPr/>
                      <a:t>[ЗНАЧЕНИЕ]</a:t>
                    </a:fld>
                    <a:endParaRPr lang="ru-RU"/>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Lst>
            </c:dLbl>
            <c:dLbl>
              <c:idx val="3"/>
              <c:layout>
                <c:manualLayout>
                  <c:x val="-7.8195464618847285E-2"/>
                  <c:y val="0.1505929696543041"/>
                </c:manualLayout>
              </c:layout>
              <c:tx>
                <c:rich>
                  <a:bodyPr/>
                  <a:lstStyle/>
                  <a:p>
                    <a:fld id="{6EEC9C73-619A-4D4E-95E5-74852DB93873}" type="VALUE">
                      <a:rPr lang="en-US" smtClean="0"/>
                      <a:pPr/>
                      <a:t>[ЗНАЧЕНИЕ]</a:t>
                    </a:fld>
                    <a:endParaRPr lang="ru-RU"/>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4"/>
                <c:pt idx="0">
                  <c:v>НДФЛ</c:v>
                </c:pt>
                <c:pt idx="1">
                  <c:v>Налог на имущество физических лиц</c:v>
                </c:pt>
                <c:pt idx="2">
                  <c:v>Земельный налог </c:v>
                </c:pt>
                <c:pt idx="3">
                  <c:v>Единый сельскохозяйственный налог </c:v>
                </c:pt>
              </c:strCache>
            </c:strRef>
          </c:cat>
          <c:val>
            <c:numRef>
              <c:f>Лист1!$B$2:$B$5</c:f>
              <c:numCache>
                <c:formatCode>#,##0.0</c:formatCode>
                <c:ptCount val="4"/>
                <c:pt idx="0">
                  <c:v>7794.3</c:v>
                </c:pt>
                <c:pt idx="1">
                  <c:v>14.9</c:v>
                </c:pt>
                <c:pt idx="2">
                  <c:v>141.5</c:v>
                </c:pt>
                <c:pt idx="3">
                  <c:v>1</c:v>
                </c:pt>
              </c:numCache>
            </c:numRef>
          </c:val>
        </c:ser>
        <c:ser>
          <c:idx val="1"/>
          <c:order val="1"/>
          <c:tx>
            <c:strRef>
              <c:f>Лист1!$A$5</c:f>
              <c:strCache>
                <c:ptCount val="1"/>
                <c:pt idx="0">
                  <c:v>Единый сельскохозяйственный налог </c:v>
                </c:pt>
              </c:strCache>
            </c:strRef>
          </c:tx>
          <c:dPt>
            <c:idx val="0"/>
            <c:bubble3D val="0"/>
            <c:spPr>
              <a:solidFill>
                <a:schemeClr val="accent5">
                  <a:shade val="58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Lit>
              <c:formatCode>General</c:formatCode>
              <c:ptCount val="1"/>
              <c:pt idx="0">
                <c:v>1</c:v>
              </c:pt>
            </c:numLit>
          </c:val>
        </c:ser>
        <c:dLbls>
          <c:dLblPos val="ctr"/>
          <c:showLegendKey val="0"/>
          <c:showVal val="0"/>
          <c:showCatName val="0"/>
          <c:showSerName val="0"/>
          <c:showPercent val="1"/>
          <c:showBubbleSize val="0"/>
          <c:showLeaderLines val="1"/>
        </c:dLbls>
        <c:firstSliceAng val="112"/>
      </c:pieChart>
      <c:spPr>
        <a:noFill/>
        <a:ln>
          <a:noFill/>
        </a:ln>
        <a:effectLst/>
      </c:spPr>
    </c:plotArea>
    <c:legend>
      <c:legendPos val="r"/>
      <c:layout>
        <c:manualLayout>
          <c:xMode val="edge"/>
          <c:yMode val="edge"/>
          <c:x val="0.66453060635688987"/>
          <c:y val="0.11668073126907089"/>
          <c:w val="0.32047012336014025"/>
          <c:h val="0.375225541317966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40" b="1" i="0" u="none" strike="noStrike" kern="1200" baseline="0">
                <a:solidFill>
                  <a:schemeClr val="dk1">
                    <a:lumMod val="75000"/>
                    <a:lumOff val="25000"/>
                  </a:schemeClr>
                </a:solidFill>
                <a:latin typeface="Times New Roman" panose="02020603050405020304" pitchFamily="18" charset="0"/>
                <a:ea typeface="+mn-ea"/>
                <a:cs typeface="+mn-cs"/>
              </a:defRPr>
            </a:pPr>
            <a:r>
              <a:rPr lang="ru-RU" sz="1800" dirty="0" smtClean="0"/>
              <a:t>Неналоговые доходы – 849,7 </a:t>
            </a:r>
            <a:r>
              <a:rPr lang="ru-RU" sz="1800" dirty="0"/>
              <a:t>тыс</a:t>
            </a:r>
            <a:r>
              <a:rPr lang="ru-RU" sz="1800" dirty="0" smtClean="0"/>
              <a:t>. рублей</a:t>
            </a:r>
            <a:endParaRPr lang="ru-RU" sz="1800" dirty="0"/>
          </a:p>
        </c:rich>
      </c:tx>
      <c:layout>
        <c:manualLayout>
          <c:xMode val="edge"/>
          <c:yMode val="edge"/>
          <c:x val="0.10708328958880139"/>
          <c:y val="0"/>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dk1">
                  <a:lumMod val="75000"/>
                  <a:lumOff val="25000"/>
                </a:schemeClr>
              </a:solidFill>
              <a:latin typeface="Times New Roman" panose="02020603050405020304" pitchFamily="18" charset="0"/>
              <a:ea typeface="+mn-ea"/>
              <a:cs typeface="+mn-cs"/>
            </a:defRPr>
          </a:pPr>
          <a:endParaRPr lang="ru-RU"/>
        </a:p>
      </c:txPr>
    </c:title>
    <c:autoTitleDeleted val="0"/>
    <c:plotArea>
      <c:layout/>
      <c:pieChart>
        <c:varyColors val="1"/>
        <c:ser>
          <c:idx val="0"/>
          <c:order val="0"/>
          <c:tx>
            <c:strRef>
              <c:f>Лист1!$B$1</c:f>
              <c:strCache>
                <c:ptCount val="1"/>
                <c:pt idx="0">
                  <c:v>Столбец1</c:v>
                </c:pt>
              </c:strCache>
            </c:strRef>
          </c:tx>
          <c:dPt>
            <c:idx val="0"/>
            <c:bubble3D val="0"/>
            <c:spPr>
              <a:solidFill>
                <a:schemeClr val="accent2">
                  <a:tint val="58000"/>
                </a:schemeClr>
              </a:solidFill>
              <a:ln>
                <a:noFill/>
              </a:ln>
              <a:effectLst>
                <a:outerShdw blurRad="254000" sx="102000" sy="102000" algn="ctr" rotWithShape="0">
                  <a:prstClr val="black">
                    <a:alpha val="20000"/>
                  </a:prstClr>
                </a:outerShdw>
              </a:effectLst>
            </c:spPr>
          </c:dPt>
          <c:dPt>
            <c:idx val="1"/>
            <c:bubble3D val="0"/>
            <c:spPr>
              <a:solidFill>
                <a:schemeClr val="accent2">
                  <a:shade val="70000"/>
                </a:schemeClr>
              </a:solidFill>
              <a:ln>
                <a:noFill/>
              </a:ln>
              <a:effectLst>
                <a:outerShdw blurRad="254000" sx="102000" sy="102000" algn="ctr" rotWithShape="0">
                  <a:prstClr val="black">
                    <a:alpha val="20000"/>
                  </a:prstClr>
                </a:outerShdw>
              </a:effectLst>
            </c:spPr>
          </c:dPt>
          <c:dPt>
            <c:idx val="2"/>
            <c:bubble3D val="0"/>
            <c:spPr>
              <a:solidFill>
                <a:schemeClr val="accent2">
                  <a:shade val="50000"/>
                </a:schemeClr>
              </a:solidFill>
              <a:ln>
                <a:noFill/>
              </a:ln>
              <a:effectLst>
                <a:outerShdw blurRad="254000" sx="102000" sy="102000" algn="ctr" rotWithShape="0">
                  <a:prstClr val="black">
                    <a:alpha val="20000"/>
                  </a:prstClr>
                </a:outerShdw>
              </a:effectLst>
            </c:spPr>
          </c:dPt>
          <c:dLbls>
            <c:dLbl>
              <c:idx val="0"/>
              <c:layout>
                <c:manualLayout>
                  <c:x val="-0.17017042869641294"/>
                  <c:y val="-3.649049125879484E-2"/>
                </c:manualLayout>
              </c:layout>
              <c:dLblPos val="bestFit"/>
              <c:showLegendKey val="0"/>
              <c:showVal val="1"/>
              <c:showCatName val="0"/>
              <c:showSerName val="0"/>
              <c:showPercent val="0"/>
              <c:showBubbleSize val="0"/>
              <c:extLst>
                <c:ext xmlns:c15="http://schemas.microsoft.com/office/drawing/2012/chart" uri="{CE6537A1-D6FC-4f65-9D91-7224C49458BB}"/>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Лист1!$A$2:$A$4</c:f>
              <c:strCache>
                <c:ptCount val="2"/>
                <c:pt idx="0">
                  <c:v>Доходы от использования имущества, находящегося в государственной и муниципальной собственности</c:v>
                </c:pt>
                <c:pt idx="1">
                  <c:v>Штрафы, санкции, возмещение ущерба</c:v>
                </c:pt>
              </c:strCache>
            </c:strRef>
          </c:cat>
          <c:val>
            <c:numRef>
              <c:f>Лист1!$B$2:$B$4</c:f>
              <c:numCache>
                <c:formatCode>#,##0.0</c:formatCode>
                <c:ptCount val="3"/>
                <c:pt idx="0">
                  <c:v>521.4</c:v>
                </c:pt>
                <c:pt idx="1">
                  <c:v>328.3</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4836430446194226"/>
          <c:y val="0.20455775765152773"/>
          <c:w val="0.33830236220472443"/>
          <c:h val="0.341818661805981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Times New Roman" panose="02020603050405020304" pitchFamily="18" charset="0"/>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baseline="0">
          <a:latin typeface="Times New Roman" panose="02020603050405020304" pitchFamily="18" charset="0"/>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773462409916122E-3"/>
          <c:y val="0.14993063167888182"/>
          <c:w val="0.66046072200288397"/>
          <c:h val="0.79577488394063634"/>
        </c:manualLayout>
      </c:layout>
      <c:pie3DChart>
        <c:varyColors val="1"/>
        <c:ser>
          <c:idx val="0"/>
          <c:order val="0"/>
          <c:tx>
            <c:strRef>
              <c:f>Лист1!$B$1</c:f>
              <c:strCache>
                <c:ptCount val="1"/>
                <c:pt idx="0">
                  <c:v>всего в 2017 году поступило 1 356 258,2 тыс.рублей</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4"/>
                <c:pt idx="0">
                  <c:v>дотации на выравнивание бюджетной обеспеченности </c:v>
                </c:pt>
                <c:pt idx="1">
                  <c:v>субвенции  бюджетам муниципальных образований </c:v>
                </c:pt>
                <c:pt idx="2">
                  <c:v>иные межбюджетные трансферты</c:v>
                </c:pt>
                <c:pt idx="3">
                  <c:v>возврат остатков субсидий, субвенций и иных межбюджетных трансфертов</c:v>
                </c:pt>
              </c:strCache>
            </c:strRef>
          </c:cat>
          <c:val>
            <c:numRef>
              <c:f>Лист1!$B$2:$B$5</c:f>
              <c:numCache>
                <c:formatCode>#,##0.0</c:formatCode>
                <c:ptCount val="4"/>
                <c:pt idx="0">
                  <c:v>6015.3</c:v>
                </c:pt>
                <c:pt idx="1">
                  <c:v>270.3</c:v>
                </c:pt>
                <c:pt idx="2">
                  <c:v>21540.3</c:v>
                </c:pt>
                <c:pt idx="3">
                  <c:v>-0.3</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66085981147757211"/>
          <c:y val="0.16855301510419227"/>
          <c:w val="0.33374708751312815"/>
          <c:h val="0.694308783249404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500" b="0" i="0" u="none" strike="noStrike" kern="1200" baseline="0">
              <a:solidFill>
                <a:schemeClr val="dk1">
                  <a:lumMod val="75000"/>
                  <a:lumOff val="25000"/>
                </a:schemeClr>
              </a:solidFill>
              <a:latin typeface="Times New Roman" panose="02020603050405020304" pitchFamily="18" charset="0"/>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000" baseline="0">
          <a:latin typeface="Times New Roman" panose="02020603050405020304" pitchFamily="18" charset="0"/>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088697799875463E-2"/>
          <c:y val="8.1823576400776005E-2"/>
          <c:w val="0.64647028325794231"/>
          <c:h val="0.88466202594240939"/>
        </c:manualLayout>
      </c:layout>
      <c:pie3DChart>
        <c:varyColors val="1"/>
        <c:ser>
          <c:idx val="0"/>
          <c:order val="0"/>
          <c:tx>
            <c:strRef>
              <c:f>Лист1!$B$1</c:f>
              <c:strCache>
                <c:ptCount val="1"/>
                <c:pt idx="0">
                  <c:v>Продажи</c:v>
                </c:pt>
              </c:strCache>
            </c:strRef>
          </c:tx>
          <c:explosion val="1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8.4695545004555853E-2"/>
                  <c:y val="-8.5587548359276566E-2"/>
                </c:manualLayout>
              </c:layout>
              <c:tx>
                <c:rich>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fld id="{2E79EC3E-F516-4EF9-9DC6-AE524707CEEA}" type="CATEGORYNAME">
                      <a:rPr lang="ru-RU" smtClean="0">
                        <a:solidFill>
                          <a:schemeClr val="tx1"/>
                        </a:solidFill>
                      </a:rPr>
                      <a:pPr>
                        <a:defRPr>
                          <a:solidFill>
                            <a:schemeClr val="tx1"/>
                          </a:solidFill>
                        </a:defRPr>
                      </a:pPr>
                      <a:t>[ИМЯ КАТЕГОРИИ]</a:t>
                    </a:fld>
                    <a:r>
                      <a:rPr lang="ru-RU" baseline="0" dirty="0" smtClean="0">
                        <a:solidFill>
                          <a:schemeClr val="tx1"/>
                        </a:solidFill>
                      </a:rPr>
                      <a:t> - </a:t>
                    </a:r>
                    <a:fld id="{A555B627-A5BD-4F92-9DF8-57E23CC8E5A0}" type="VALUE">
                      <a:rPr lang="ru-RU" baseline="0">
                        <a:solidFill>
                          <a:schemeClr val="tx1"/>
                        </a:solidFill>
                      </a:rPr>
                      <a:pPr>
                        <a:defRPr>
                          <a:solidFill>
                            <a:schemeClr val="tx1"/>
                          </a:solidFill>
                        </a:defRPr>
                      </a:pPr>
                      <a:t>[ЗНАЧЕНИЕ]</a:t>
                    </a:fld>
                    <a:endParaRPr lang="ru-RU" baseline="0" dirty="0" smtClean="0">
                      <a:solidFill>
                        <a:schemeClr val="tx1"/>
                      </a:solidFill>
                    </a:endParaRPr>
                  </a:p>
                </c:rich>
              </c:tx>
              <c:spPr>
                <a:noFill/>
                <a:ln>
                  <a:noFill/>
                </a:ln>
                <a:effectLst/>
              </c:spPr>
              <c:txPr>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1.0449804006709647E-2"/>
                  <c:y val="-0.11610453274776016"/>
                </c:manualLayout>
              </c:layout>
              <c:tx>
                <c:rich>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fld id="{AA73B33B-C748-4C25-9B6B-F41F8CC21234}" type="CATEGORYNAME">
                      <a:rPr lang="ru-RU" smtClean="0">
                        <a:solidFill>
                          <a:schemeClr val="tx1"/>
                        </a:solidFill>
                      </a:rPr>
                      <a:pPr>
                        <a:defRPr>
                          <a:solidFill>
                            <a:schemeClr val="tx1"/>
                          </a:solidFill>
                        </a:defRPr>
                      </a:pPr>
                      <a:t>[ИМЯ КАТЕГОРИИ]</a:t>
                    </a:fld>
                    <a:r>
                      <a:rPr lang="ru-RU" dirty="0" smtClean="0">
                        <a:solidFill>
                          <a:schemeClr val="tx1"/>
                        </a:solidFill>
                      </a:rPr>
                      <a:t> -</a:t>
                    </a:r>
                    <a:r>
                      <a:rPr lang="ru-RU" baseline="0" dirty="0" smtClean="0">
                        <a:solidFill>
                          <a:schemeClr val="tx1"/>
                        </a:solidFill>
                      </a:rPr>
                      <a:t> </a:t>
                    </a:r>
                    <a:fld id="{577A6991-B08E-459C-AD63-22C1262FF348}" type="VALUE">
                      <a:rPr lang="ru-RU" baseline="0">
                        <a:solidFill>
                          <a:schemeClr val="tx1"/>
                        </a:solidFill>
                      </a:rPr>
                      <a:pPr>
                        <a:defRPr>
                          <a:solidFill>
                            <a:schemeClr val="tx1"/>
                          </a:solidFill>
                        </a:defRPr>
                      </a:pPr>
                      <a:t>[ЗНАЧЕНИЕ]</a:t>
                    </a:fld>
                    <a:endParaRPr lang="ru-RU" baseline="0" dirty="0" smtClean="0">
                      <a:solidFill>
                        <a:schemeClr val="tx1"/>
                      </a:solidFill>
                    </a:endParaRPr>
                  </a:p>
                </c:rich>
              </c:tx>
              <c:spPr>
                <a:noFill/>
                <a:ln>
                  <a:noFill/>
                </a:ln>
                <a:effectLst/>
              </c:spPr>
              <c:txPr>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layout>
                <c:manualLayout>
                  <c:x val="2.7933032146738201E-2"/>
                  <c:y val="-0.1267625772387295"/>
                </c:manualLayout>
              </c:layout>
              <c:tx>
                <c:rich>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fld id="{72587C54-350D-4355-AFD4-FF5D45534F70}" type="CATEGORYNAME">
                      <a:rPr lang="ru-RU" smtClean="0">
                        <a:solidFill>
                          <a:schemeClr val="tx1"/>
                        </a:solidFill>
                      </a:rPr>
                      <a:pPr>
                        <a:defRPr>
                          <a:solidFill>
                            <a:schemeClr val="tx1"/>
                          </a:solidFill>
                        </a:defRPr>
                      </a:pPr>
                      <a:t>[ИМЯ КАТЕГОРИИ]</a:t>
                    </a:fld>
                    <a:r>
                      <a:rPr lang="ru-RU" dirty="0" smtClean="0">
                        <a:solidFill>
                          <a:schemeClr val="tx1"/>
                        </a:solidFill>
                      </a:rPr>
                      <a:t> -</a:t>
                    </a:r>
                    <a:r>
                      <a:rPr lang="ru-RU" baseline="0" dirty="0" smtClean="0">
                        <a:solidFill>
                          <a:schemeClr val="tx1"/>
                        </a:solidFill>
                      </a:rPr>
                      <a:t> </a:t>
                    </a:r>
                    <a:fld id="{B3942A1A-2E37-4D4C-A168-7A10828B8C6F}" type="VALUE">
                      <a:rPr lang="ru-RU" baseline="0">
                        <a:solidFill>
                          <a:schemeClr val="tx1"/>
                        </a:solidFill>
                      </a:rPr>
                      <a:pPr>
                        <a:defRPr>
                          <a:solidFill>
                            <a:schemeClr val="tx1"/>
                          </a:solidFill>
                        </a:defRPr>
                      </a:pPr>
                      <a:t>[ЗНАЧЕНИЕ]</a:t>
                    </a:fld>
                    <a:endParaRPr lang="ru-RU" baseline="0" dirty="0" smtClean="0">
                      <a:solidFill>
                        <a:schemeClr val="tx1"/>
                      </a:solidFill>
                    </a:endParaRPr>
                  </a:p>
                </c:rich>
              </c:tx>
              <c:spPr>
                <a:noFill/>
                <a:ln>
                  <a:noFill/>
                </a:ln>
                <a:effectLst/>
              </c:spPr>
              <c:txPr>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6003652067228678"/>
                      <c:h val="0.16002861070567104"/>
                    </c:manualLayout>
                  </c15:layout>
                  <c15:dlblFieldTable/>
                  <c15:showDataLabelsRange val="0"/>
                </c:ext>
              </c:extLst>
            </c:dLbl>
            <c:dLbl>
              <c:idx val="3"/>
              <c:layout>
                <c:manualLayout>
                  <c:x val="5.0734502192790458E-2"/>
                  <c:y val="-5.8181682503617653E-2"/>
                </c:manualLayout>
              </c:layout>
              <c:tx>
                <c:rich>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fld id="{4A7C898F-819C-43AF-9CC4-205E49EFE6A0}" type="CATEGORYNAME">
                      <a:rPr lang="ru-RU" smtClean="0">
                        <a:solidFill>
                          <a:schemeClr val="tx1"/>
                        </a:solidFill>
                      </a:rPr>
                      <a:pPr>
                        <a:defRPr>
                          <a:solidFill>
                            <a:schemeClr val="tx1"/>
                          </a:solidFill>
                        </a:defRPr>
                      </a:pPr>
                      <a:t>[ИМЯ КАТЕГОРИИ]</a:t>
                    </a:fld>
                    <a:r>
                      <a:rPr lang="ru-RU" dirty="0" smtClean="0">
                        <a:solidFill>
                          <a:schemeClr val="tx1"/>
                        </a:solidFill>
                      </a:rPr>
                      <a:t> -</a:t>
                    </a:r>
                    <a:r>
                      <a:rPr lang="ru-RU" baseline="0" dirty="0" smtClean="0">
                        <a:solidFill>
                          <a:schemeClr val="tx1"/>
                        </a:solidFill>
                      </a:rPr>
                      <a:t> </a:t>
                    </a:r>
                    <a:fld id="{6D2CA8E9-EE10-44B9-B157-1D097FBBC153}" type="VALUE">
                      <a:rPr lang="ru-RU" baseline="0">
                        <a:solidFill>
                          <a:schemeClr val="tx1"/>
                        </a:solidFill>
                      </a:rPr>
                      <a:pPr>
                        <a:defRPr>
                          <a:solidFill>
                            <a:schemeClr val="tx1"/>
                          </a:solidFill>
                        </a:defRPr>
                      </a:pPr>
                      <a:t>[ЗНАЧЕНИЕ]</a:t>
                    </a:fld>
                    <a:endParaRPr lang="ru-RU" baseline="0" dirty="0" smtClean="0">
                      <a:solidFill>
                        <a:schemeClr val="tx1"/>
                      </a:solidFill>
                    </a:endParaRPr>
                  </a:p>
                </c:rich>
              </c:tx>
              <c:spPr>
                <a:noFill/>
                <a:ln>
                  <a:noFill/>
                </a:ln>
                <a:effectLst/>
              </c:spPr>
              <c:txPr>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8731252356565973"/>
                      <c:h val="8.3327984481196993E-2"/>
                    </c:manualLayout>
                  </c15:layout>
                  <c15:dlblFieldTable/>
                  <c15:showDataLabelsRange val="0"/>
                </c:ext>
              </c:extLst>
            </c:dLbl>
            <c:dLbl>
              <c:idx val="4"/>
              <c:layout>
                <c:manualLayout>
                  <c:x val="7.2916672647364886E-2"/>
                  <c:y val="-0.12737373795355875"/>
                </c:manualLayout>
              </c:layout>
              <c:tx>
                <c:rich>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fld id="{60AB77D5-A188-4C27-A6C6-FF05386DE68D}" type="CATEGORYNAME">
                      <a:rPr lang="ru-RU" smtClean="0">
                        <a:solidFill>
                          <a:schemeClr val="tx1"/>
                        </a:solidFill>
                      </a:rPr>
                      <a:pPr>
                        <a:defRPr>
                          <a:solidFill>
                            <a:schemeClr val="tx1"/>
                          </a:solidFill>
                        </a:defRPr>
                      </a:pPr>
                      <a:t>[ИМЯ КАТЕГОРИИ]</a:t>
                    </a:fld>
                    <a:r>
                      <a:rPr lang="ru-RU" baseline="0" dirty="0" smtClean="0">
                        <a:solidFill>
                          <a:schemeClr val="tx1"/>
                        </a:solidFill>
                      </a:rPr>
                      <a:t> - </a:t>
                    </a:r>
                    <a:fld id="{0F5E7DC2-52DA-4084-AF2D-CD705EC20AE2}" type="VALUE">
                      <a:rPr lang="ru-RU" baseline="0">
                        <a:solidFill>
                          <a:schemeClr val="tx1"/>
                        </a:solidFill>
                      </a:rPr>
                      <a:pPr>
                        <a:defRPr>
                          <a:solidFill>
                            <a:schemeClr val="tx1"/>
                          </a:solidFill>
                        </a:defRPr>
                      </a:pPr>
                      <a:t>[ЗНАЧЕНИЕ]</a:t>
                    </a:fld>
                    <a:endParaRPr lang="ru-RU" baseline="0" dirty="0" smtClean="0">
                      <a:solidFill>
                        <a:schemeClr val="tx1"/>
                      </a:solidFill>
                    </a:endParaRPr>
                  </a:p>
                </c:rich>
              </c:tx>
              <c:spPr>
                <a:noFill/>
                <a:ln>
                  <a:noFill/>
                </a:ln>
                <a:effectLst/>
              </c:spPr>
              <c:txPr>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0468751678867428"/>
                      <c:h val="8.3327984481196993E-2"/>
                    </c:manualLayout>
                  </c15:layout>
                  <c15:dlblFieldTable/>
                  <c15:showDataLabelsRange val="0"/>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strCache>
            </c:strRef>
          </c:cat>
          <c:val>
            <c:numRef>
              <c:f>Лист1!$B$2:$B$6</c:f>
              <c:numCache>
                <c:formatCode>#,##0.0_ ;\-#,##0.0\ </c:formatCode>
                <c:ptCount val="5"/>
                <c:pt idx="0">
                  <c:v>7225.9</c:v>
                </c:pt>
                <c:pt idx="1">
                  <c:v>270.3</c:v>
                </c:pt>
                <c:pt idx="2">
                  <c:v>2395.9</c:v>
                </c:pt>
                <c:pt idx="3">
                  <c:v>7041.2</c:v>
                </c:pt>
                <c:pt idx="4">
                  <c:v>17911.400000000001</c:v>
                </c:pt>
              </c:numCache>
            </c:numRef>
          </c:val>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510" baseline="0">
          <a:latin typeface="Times New Roman" panose="02020603050405020304" pitchFamily="18"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619378435837654"/>
          <c:y val="0.11528404027754094"/>
          <c:w val="0.82731582988572683"/>
          <c:h val="0.47792447479640859"/>
        </c:manualLayout>
      </c:layout>
      <c:pie3DChart>
        <c:varyColors val="1"/>
        <c:ser>
          <c:idx val="0"/>
          <c:order val="0"/>
          <c:tx>
            <c:strRef>
              <c:f>Лист1!$B$1</c:f>
              <c:strCache>
                <c:ptCount val="1"/>
                <c:pt idx="0">
                  <c:v>Столбец1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layout>
                <c:manualLayout>
                  <c:x val="-7.6758186769466344E-2"/>
                  <c:y val="-3.1017325663894993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3232345468847813"/>
                      <c:h val="8.0062869385007424E-2"/>
                    </c:manualLayout>
                  </c15:layout>
                </c:ext>
              </c:extLst>
            </c:dLbl>
            <c:dLbl>
              <c:idx val="1"/>
              <c:layout>
                <c:manualLayout>
                  <c:x val="-0.2346101067698679"/>
                  <c:y val="-0.17384567313173266"/>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3839467778417559"/>
                      <c:h val="0.13093192930376585"/>
                    </c:manualLayout>
                  </c15:layout>
                </c:ext>
              </c:extLst>
            </c:dLbl>
            <c:spPr>
              <a:noFill/>
              <a:ln>
                <a:noFill/>
              </a:ln>
              <a:effectLst/>
            </c:spPr>
            <c:txPr>
              <a:bodyPr rot="0" spcFirstLastPara="1" vertOverflow="ellipsis" vert="horz" wrap="square" anchor="ctr" anchorCtr="1"/>
              <a:lstStyle/>
              <a:p>
                <a:pPr>
                  <a:defRPr sz="1690" b="0"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Содержание автомобильных дорог</c:v>
                </c:pt>
                <c:pt idx="1">
                  <c:v>Ремонт дорог</c:v>
                </c:pt>
              </c:strCache>
            </c:strRef>
          </c:cat>
          <c:val>
            <c:numRef>
              <c:f>Лист1!$B$2:$B$3</c:f>
              <c:numCache>
                <c:formatCode>#,##0.0</c:formatCode>
                <c:ptCount val="2"/>
                <c:pt idx="0">
                  <c:v>1100</c:v>
                </c:pt>
                <c:pt idx="1">
                  <c:v>9998</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5178057739243836E-2"/>
          <c:y val="0.63563083700809331"/>
          <c:w val="0.98027677078677711"/>
          <c:h val="0.18925122554239901"/>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legend>
    <c:plotVisOnly val="1"/>
    <c:dispBlanksAs val="gap"/>
    <c:showDLblsOverMax val="0"/>
  </c:chart>
  <c:spPr>
    <a:noFill/>
    <a:ln>
      <a:noFill/>
    </a:ln>
    <a:effectLst/>
  </c:spPr>
  <c:txPr>
    <a:bodyPr/>
    <a:lstStyle/>
    <a:p>
      <a:pPr>
        <a:defRPr sz="1690" baseline="0">
          <a:latin typeface="Times New Roman" panose="02020603050405020304" pitchFamily="18" charset="0"/>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399149037609234E-3"/>
          <c:y val="0.27126921602654608"/>
          <c:w val="0.7764343213484789"/>
          <c:h val="0.44867717177754929"/>
        </c:manualLayout>
      </c:layout>
      <c:pie3DChart>
        <c:varyColors val="1"/>
        <c:ser>
          <c:idx val="0"/>
          <c:order val="0"/>
          <c:tx>
            <c:strRef>
              <c:f>Лист1!$B$1</c:f>
              <c:strCache>
                <c:ptCount val="1"/>
                <c:pt idx="0">
                  <c:v>Столбец1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dLbl>
              <c:idx val="0"/>
              <c:layout>
                <c:manualLayout>
                  <c:x val="-4.3680432372227879E-2"/>
                  <c:y val="-0.1586789987681886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6.0306709918230395E-2"/>
                  <c:y val="3.413683392245678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1.8176099935997531E-2"/>
                  <c:y val="-8.928252491129883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Жилищное хозяйство</c:v>
                </c:pt>
                <c:pt idx="1">
                  <c:v>Благоустройство</c:v>
                </c:pt>
                <c:pt idx="2">
                  <c:v>Другие вопросы в области жилищно-коммунального хозяйства</c:v>
                </c:pt>
              </c:strCache>
            </c:strRef>
          </c:cat>
          <c:val>
            <c:numRef>
              <c:f>Лист1!$B$2:$B$4</c:f>
              <c:numCache>
                <c:formatCode>#,##0.0</c:formatCode>
                <c:ptCount val="3"/>
                <c:pt idx="0">
                  <c:v>5636.2</c:v>
                </c:pt>
                <c:pt idx="1">
                  <c:v>11290.6</c:v>
                </c:pt>
                <c:pt idx="2">
                  <c:v>984.6</c:v>
                </c:pt>
              </c:numCache>
            </c:numRef>
          </c:val>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5849387369178058"/>
          <c:y val="0.29245693394123845"/>
          <c:w val="0.33196585232957965"/>
          <c:h val="0.51907593167566779"/>
        </c:manualLayout>
      </c:layout>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legend>
    <c:plotVisOnly val="1"/>
    <c:dispBlanksAs val="gap"/>
    <c:showDLblsOverMax val="0"/>
  </c:chart>
  <c:spPr>
    <a:noFill/>
    <a:ln>
      <a:noFill/>
    </a:ln>
    <a:effectLst/>
  </c:spPr>
  <c:txPr>
    <a:bodyPr/>
    <a:lstStyle/>
    <a:p>
      <a:pPr>
        <a:defRPr sz="1700" baseline="0">
          <a:latin typeface="Times New Roman" panose="02020603050405020304" pitchFamily="18" charset="0"/>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729495604286463E-2"/>
          <c:y val="4.4840921388428837E-2"/>
          <c:w val="0.9772705043957135"/>
          <c:h val="0.60423630733119782"/>
        </c:manualLayout>
      </c:layout>
      <c:pie3DChart>
        <c:varyColors val="1"/>
        <c:ser>
          <c:idx val="0"/>
          <c:order val="0"/>
          <c:tx>
            <c:strRef>
              <c:f>Лист1!$B$1</c:f>
              <c:strCache>
                <c:ptCount val="1"/>
                <c:pt idx="0">
                  <c:v>Столбец1</c:v>
                </c:pt>
              </c:strCache>
            </c:strRef>
          </c:tx>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1"/>
            <c:bubble3D val="0"/>
            <c:explosion val="27"/>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2"/>
            <c:bubble3D val="0"/>
            <c:explosion val="59"/>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3"/>
            <c:bubble3D val="0"/>
            <c:explosion val="7"/>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Lbls>
            <c:dLbl>
              <c:idx val="0"/>
              <c:layout>
                <c:manualLayout>
                  <c:x val="-1.6078899441646113E-2"/>
                  <c:y val="-2.452180209845330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7.6361339683288891E-3"/>
                  <c:y val="-0.18737294777834726"/>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2.8135387489974864E-2"/>
                  <c:y val="-1.2085015696540566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2.3770443151158775E-2"/>
                  <c:y val="-1.872434528291746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Лист1!$A$2:$A$5</c:f>
              <c:strCache>
                <c:ptCount val="4"/>
                <c:pt idx="0">
                  <c:v>Функционирование высшего должностного лица муниципального образования</c:v>
                </c:pt>
                <c:pt idx="1">
                  <c:v>Функционирование местной администрации</c:v>
                </c:pt>
                <c:pt idx="2">
                  <c:v>Обеспечение проведения выборов и референдумов</c:v>
                </c:pt>
                <c:pt idx="3">
                  <c:v>Другие общегосударственные вопросы</c:v>
                </c:pt>
              </c:strCache>
            </c:strRef>
          </c:cat>
          <c:val>
            <c:numRef>
              <c:f>Лист1!$B$2:$B$5</c:f>
              <c:numCache>
                <c:formatCode>#,##0.0</c:formatCode>
                <c:ptCount val="4"/>
                <c:pt idx="0">
                  <c:v>1429.7</c:v>
                </c:pt>
                <c:pt idx="1">
                  <c:v>4619.8999999999996</c:v>
                </c:pt>
                <c:pt idx="2">
                  <c:v>285.2</c:v>
                </c:pt>
                <c:pt idx="3">
                  <c:v>891.1</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313832126786219E-2"/>
          <c:y val="0.57566249856786122"/>
          <c:w val="0.98545175268147467"/>
          <c:h val="0.118654100859154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Times New Roman" panose="02020603050405020304" pitchFamily="18" charset="0"/>
              <a:ea typeface="+mn-ea"/>
              <a:cs typeface="+mn-cs"/>
            </a:defRPr>
          </a:pPr>
          <a:endParaRPr lang="ru-RU"/>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619378435837654"/>
          <c:y val="0.11528404027754094"/>
          <c:w val="0.82731582988572683"/>
          <c:h val="0.47792447479640859"/>
        </c:manualLayout>
      </c:layout>
      <c:pie3DChart>
        <c:varyColors val="1"/>
        <c:ser>
          <c:idx val="0"/>
          <c:order val="0"/>
          <c:tx>
            <c:strRef>
              <c:f>Лист1!$B$1</c:f>
              <c:strCache>
                <c:ptCount val="1"/>
                <c:pt idx="0">
                  <c:v>Столбец1</c:v>
                </c:pt>
              </c:strCache>
            </c:strRef>
          </c:tx>
          <c:explosion val="4"/>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layout>
                <c:manualLayout>
                  <c:x val="-1.9460558113362187E-2"/>
                  <c:y val="-5.0519576736245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3226123529551065"/>
                  <c:y val="-2.4506782347948175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Мобилизационная и вневойсковая подготовка</c:v>
                </c:pt>
                <c:pt idx="1">
                  <c:v>Защита населения и территории от чрезвычайных ситуаций природного и техногенного характера</c:v>
                </c:pt>
              </c:strCache>
            </c:strRef>
          </c:cat>
          <c:val>
            <c:numRef>
              <c:f>Лист1!$B$2:$B$3</c:f>
              <c:numCache>
                <c:formatCode>#,##0.0</c:formatCode>
                <c:ptCount val="2"/>
                <c:pt idx="0">
                  <c:v>270.3</c:v>
                </c:pt>
                <c:pt idx="1">
                  <c:v>2395.9</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117284319773502"/>
          <c:y val="0.64813922972364835"/>
          <c:w val="0.79107293153805691"/>
          <c:h val="0.348215797122651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legend>
    <c:plotVisOnly val="1"/>
    <c:dispBlanksAs val="gap"/>
    <c:showDLblsOverMax val="0"/>
  </c:chart>
  <c:spPr>
    <a:noFill/>
    <a:ln>
      <a:noFill/>
    </a:ln>
    <a:effectLst/>
  </c:spPr>
  <c:txPr>
    <a:bodyPr/>
    <a:lstStyle/>
    <a:p>
      <a:pPr>
        <a:defRPr sz="1500" baseline="0">
          <a:latin typeface="Times New Roman" panose="02020603050405020304" pitchFamily="18"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DC98F-2E55-4BF3-9582-CB31DD794F11}" type="doc">
      <dgm:prSet loTypeId="urn:microsoft.com/office/officeart/2005/8/layout/vList4" loCatId="list" qsTypeId="urn:microsoft.com/office/officeart/2009/2/quickstyle/3d8" qsCatId="3D" csTypeId="urn:microsoft.com/office/officeart/2005/8/colors/accent1_2" csCatId="accent1" phldr="1"/>
      <dgm:spPr/>
      <dgm:t>
        <a:bodyPr/>
        <a:lstStyle/>
        <a:p>
          <a:endParaRPr lang="ru-RU"/>
        </a:p>
      </dgm:t>
    </dgm:pt>
    <dgm:pt modelId="{483AC0BC-9837-4E88-B15D-EA1902CADE1E}" type="pres">
      <dgm:prSet presAssocID="{B39DC98F-2E55-4BF3-9582-CB31DD794F11}" presName="linear" presStyleCnt="0">
        <dgm:presLayoutVars>
          <dgm:dir/>
          <dgm:resizeHandles val="exact"/>
        </dgm:presLayoutVars>
      </dgm:prSet>
      <dgm:spPr/>
      <dgm:t>
        <a:bodyPr/>
        <a:lstStyle/>
        <a:p>
          <a:endParaRPr lang="ru-RU"/>
        </a:p>
      </dgm:t>
    </dgm:pt>
  </dgm:ptLst>
  <dgm:cxnLst>
    <dgm:cxn modelId="{B89EE54A-0C49-42EF-A76F-9FC2D48C79D2}" type="presOf" srcId="{B39DC98F-2E55-4BF3-9582-CB31DD794F11}" destId="{483AC0BC-9837-4E88-B15D-EA1902CADE1E}" srcOrd="0"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BD5771-8864-4189-B0E6-DF0961993BE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018778F2-B3C8-4D73-8897-EDF1B682FA15}">
      <dgm:prSet phldrT="[Текст]"/>
      <dgm:spPr>
        <a:blipFill rotWithShape="0">
          <a:blip xmlns:r="http://schemas.openxmlformats.org/officeDocument/2006/relationships" r:embed="rId1">
            <a:alphaModFix amt="97000"/>
          </a:blip>
          <a:tile tx="0" ty="0" sx="100000" sy="100000" flip="none" algn="tl"/>
        </a:blipFill>
      </dgm:spPr>
      <dgm:t>
        <a:bodyPr/>
        <a:lstStyle/>
        <a:p>
          <a:r>
            <a:rPr lang="ru-RU" b="1" dirty="0" smtClean="0">
              <a:solidFill>
                <a:srgbClr val="0000FF"/>
              </a:solidFill>
              <a:latin typeface="Times New Roman" panose="02020603050405020304" pitchFamily="18" charset="0"/>
              <a:cs typeface="Times New Roman" panose="02020603050405020304" pitchFamily="18" charset="0"/>
            </a:rPr>
            <a:t>ЖИЛИЩНО-КОММУНАЛЬНОЕ ХОЗЯЙСТВО </a:t>
          </a:r>
          <a:endParaRPr lang="ru-RU" b="1" dirty="0">
            <a:solidFill>
              <a:srgbClr val="0000FF"/>
            </a:solidFill>
            <a:latin typeface="Times New Roman" panose="02020603050405020304" pitchFamily="18" charset="0"/>
            <a:cs typeface="Times New Roman" panose="02020603050405020304" pitchFamily="18" charset="0"/>
          </a:endParaRPr>
        </a:p>
      </dgm:t>
    </dgm:pt>
    <dgm:pt modelId="{BFFB4CBF-F475-486D-BCF6-0E3AF6A9D881}" type="parTrans" cxnId="{D99288BC-ED1E-4433-9F37-5991E693405A}">
      <dgm:prSet/>
      <dgm:spPr/>
      <dgm:t>
        <a:bodyPr/>
        <a:lstStyle/>
        <a:p>
          <a:endParaRPr lang="ru-RU"/>
        </a:p>
      </dgm:t>
    </dgm:pt>
    <dgm:pt modelId="{5E8CC57A-4191-4EFD-BEDC-9BC75BB080B7}" type="sibTrans" cxnId="{D99288BC-ED1E-4433-9F37-5991E693405A}">
      <dgm:prSet/>
      <dgm:spPr/>
      <dgm:t>
        <a:bodyPr/>
        <a:lstStyle/>
        <a:p>
          <a:endParaRPr lang="ru-RU"/>
        </a:p>
      </dgm:t>
    </dgm:pt>
    <dgm:pt modelId="{43F813B8-22CF-4F03-BD8D-51C7BE4832D3}">
      <dgm:prSet phldrT="[Текст]" custT="1"/>
      <dgm:spPr>
        <a:blipFill rotWithShape="0">
          <a:blip xmlns:r="http://schemas.openxmlformats.org/officeDocument/2006/relationships" r:embed="rId2">
            <a:alphaModFix amt="97000"/>
          </a:blip>
          <a:tile tx="0" ty="0" sx="100000" sy="100000" flip="none" algn="tl"/>
        </a:blipFill>
      </dgm:spPr>
      <dgm:t>
        <a:bodyPr/>
        <a:lstStyle/>
        <a:p>
          <a:pPr algn="just"/>
          <a:endParaRPr lang="ru-RU" sz="1400" dirty="0">
            <a:latin typeface="Times New Roman" panose="02020603050405020304" pitchFamily="18" charset="0"/>
            <a:cs typeface="Times New Roman" panose="02020603050405020304" pitchFamily="18" charset="0"/>
          </a:endParaRPr>
        </a:p>
      </dgm:t>
    </dgm:pt>
    <dgm:pt modelId="{09E3B1D7-F0B3-4AF5-918F-C216226339E1}" type="parTrans" cxnId="{4E6260B3-F0E3-48BA-8911-D4DC594EA8A1}">
      <dgm:prSet/>
      <dgm:spPr/>
      <dgm:t>
        <a:bodyPr/>
        <a:lstStyle/>
        <a:p>
          <a:endParaRPr lang="ru-RU"/>
        </a:p>
      </dgm:t>
    </dgm:pt>
    <dgm:pt modelId="{C0B0ACE1-4B6F-4B25-8C50-B11370F27E7C}" type="sibTrans" cxnId="{4E6260B3-F0E3-48BA-8911-D4DC594EA8A1}">
      <dgm:prSet/>
      <dgm:spPr/>
      <dgm:t>
        <a:bodyPr/>
        <a:lstStyle/>
        <a:p>
          <a:endParaRPr lang="ru-RU"/>
        </a:p>
      </dgm:t>
    </dgm:pt>
    <dgm:pt modelId="{6D2A6778-C2B5-4375-9F99-C2998618A5A5}">
      <dgm:prSet custT="1"/>
      <dgm:spPr>
        <a:blipFill rotWithShape="0">
          <a:blip xmlns:r="http://schemas.openxmlformats.org/officeDocument/2006/relationships" r:embed="rId1">
            <a:alphaModFix amt="97000"/>
          </a:blip>
          <a:tile tx="0" ty="0" sx="100000" sy="100000" flip="none" algn="tl"/>
        </a:blipFill>
      </dgm:spPr>
      <dgm:t>
        <a:bodyPr/>
        <a:lstStyle/>
        <a:p>
          <a:r>
            <a:rPr lang="ru-RU" sz="2000" b="1" i="0" u="none" dirty="0" smtClean="0">
              <a:solidFill>
                <a:srgbClr val="0000FF"/>
              </a:solidFill>
              <a:latin typeface="Times New Roman" panose="02020603050405020304" pitchFamily="18" charset="0"/>
              <a:cs typeface="Times New Roman" panose="02020603050405020304" pitchFamily="18" charset="0"/>
            </a:rPr>
            <a:t>ОБЩЕГОСУДАРСТВЕННЫЕ ВОПРОСЫ</a:t>
          </a:r>
          <a:endParaRPr lang="ru-RU" sz="2000" dirty="0">
            <a:solidFill>
              <a:srgbClr val="0000FF"/>
            </a:solidFill>
            <a:latin typeface="Times New Roman" panose="02020603050405020304" pitchFamily="18" charset="0"/>
            <a:cs typeface="Times New Roman" panose="02020603050405020304" pitchFamily="18" charset="0"/>
          </a:endParaRPr>
        </a:p>
      </dgm:t>
    </dgm:pt>
    <dgm:pt modelId="{D0B47EE2-A4BE-4E3D-A108-B364182C5118}" type="parTrans" cxnId="{BF864F73-945B-43A2-A7E2-57E6BC797F2F}">
      <dgm:prSet/>
      <dgm:spPr/>
      <dgm:t>
        <a:bodyPr/>
        <a:lstStyle/>
        <a:p>
          <a:endParaRPr lang="ru-RU"/>
        </a:p>
      </dgm:t>
    </dgm:pt>
    <dgm:pt modelId="{86B1D97E-4C05-4DCB-BC18-E06FDFE9BAD8}" type="sibTrans" cxnId="{BF864F73-945B-43A2-A7E2-57E6BC797F2F}">
      <dgm:prSet/>
      <dgm:spPr/>
      <dgm:t>
        <a:bodyPr/>
        <a:lstStyle/>
        <a:p>
          <a:endParaRPr lang="ru-RU"/>
        </a:p>
      </dgm:t>
    </dgm:pt>
    <dgm:pt modelId="{111C9380-39E2-40E2-875D-489262BE53A1}">
      <dgm:prSet custT="1"/>
      <dgm:spPr>
        <a:blipFill dpi="0" rotWithShape="0">
          <a:blip xmlns:r="http://schemas.openxmlformats.org/officeDocument/2006/relationships" r:embed="rId1"/>
          <a:srcRect/>
          <a:tile tx="0" ty="0" sx="100000" sy="100000" flip="none" algn="tl"/>
        </a:blipFill>
      </dgm:spPr>
      <dgm:t>
        <a:bodyPr/>
        <a:lstStyle/>
        <a:p>
          <a:r>
            <a:rPr lang="ru-RU" sz="2000" b="1" i="0" u="none" dirty="0" smtClean="0">
              <a:solidFill>
                <a:srgbClr val="0000FF"/>
              </a:solidFill>
              <a:latin typeface="Times New Roman" panose="02020603050405020304" pitchFamily="18" charset="0"/>
              <a:cs typeface="Times New Roman" panose="02020603050405020304" pitchFamily="18" charset="0"/>
            </a:rPr>
            <a:t>НАЦИОНАЛЬНАЯ ЭКОНОМИКА</a:t>
          </a:r>
          <a:endParaRPr lang="ru-RU" sz="2000" dirty="0">
            <a:solidFill>
              <a:srgbClr val="0000FF"/>
            </a:solidFill>
            <a:latin typeface="Times New Roman" panose="02020603050405020304" pitchFamily="18" charset="0"/>
            <a:cs typeface="Times New Roman" panose="02020603050405020304" pitchFamily="18" charset="0"/>
          </a:endParaRPr>
        </a:p>
      </dgm:t>
    </dgm:pt>
    <dgm:pt modelId="{72C464C8-E87F-4F39-8B71-6B1531B000C6}" type="parTrans" cxnId="{82975AFA-74D9-40A1-AE87-749CFE909569}">
      <dgm:prSet/>
      <dgm:spPr/>
      <dgm:t>
        <a:bodyPr/>
        <a:lstStyle/>
        <a:p>
          <a:endParaRPr lang="ru-RU"/>
        </a:p>
      </dgm:t>
    </dgm:pt>
    <dgm:pt modelId="{0FCA8DA9-2542-4E39-A7F5-E2071A30E56C}" type="sibTrans" cxnId="{82975AFA-74D9-40A1-AE87-749CFE909569}">
      <dgm:prSet/>
      <dgm:spPr/>
      <dgm:t>
        <a:bodyPr/>
        <a:lstStyle/>
        <a:p>
          <a:endParaRPr lang="ru-RU"/>
        </a:p>
      </dgm:t>
    </dgm:pt>
    <dgm:pt modelId="{9B190D29-241B-4BD0-917E-338E2CD36D77}">
      <dgm:prSet custT="1"/>
      <dgm:spPr/>
      <dgm:t>
        <a:bodyPr/>
        <a:lstStyle/>
        <a:p>
          <a:pPr algn="just"/>
          <a:r>
            <a:rPr lang="ru-RU" sz="1400" dirty="0" smtClean="0">
              <a:latin typeface="Times New Roman" panose="02020603050405020304" pitchFamily="18" charset="0"/>
              <a:cs typeface="Times New Roman" panose="02020603050405020304" pitchFamily="18" charset="0"/>
            </a:rPr>
            <a:t>Дорожное хозяйство – </a:t>
          </a:r>
          <a:r>
            <a:rPr lang="ru-RU" sz="1400" i="0" dirty="0" smtClean="0">
              <a:latin typeface="Times New Roman" panose="02020603050405020304" pitchFamily="18" charset="0"/>
              <a:cs typeface="Times New Roman" panose="02020603050405020304" pitchFamily="18" charset="0"/>
            </a:rPr>
            <a:t>4 056,7 тыс. рублей по оплате муниципального контракта на </a:t>
          </a:r>
          <a:r>
            <a:rPr lang="ru-RU" sz="1400" dirty="0" smtClean="0">
              <a:latin typeface="Times New Roman" panose="02020603050405020304" pitchFamily="18" charset="0"/>
              <a:cs typeface="Times New Roman" panose="02020603050405020304" pitchFamily="18" charset="0"/>
            </a:rPr>
            <a:t>ремонт автомобильных дорог </a:t>
          </a:r>
          <a:r>
            <a:rPr lang="ru-RU" sz="1400" i="0" dirty="0" smtClean="0">
              <a:latin typeface="Times New Roman" panose="02020603050405020304" pitchFamily="18" charset="0"/>
              <a:cs typeface="Times New Roman" panose="02020603050405020304" pitchFamily="18" charset="0"/>
            </a:rPr>
            <a:t>– в </a:t>
          </a:r>
          <a:r>
            <a:rPr lang="ru-RU" sz="1400" i="1" dirty="0" smtClean="0">
              <a:latin typeface="Times New Roman" panose="02020603050405020304" pitchFamily="18" charset="0"/>
              <a:cs typeface="Times New Roman" panose="02020603050405020304" pitchFamily="18" charset="0"/>
            </a:rPr>
            <a:t>связи с неисполнением обязательств, цена контракта пересчитана в сторону уменьшения по фактически выполненным объёмам работ.</a:t>
          </a:r>
          <a:endParaRPr lang="ru-RU" sz="1400" i="1" dirty="0">
            <a:latin typeface="Times New Roman" panose="02020603050405020304" pitchFamily="18" charset="0"/>
            <a:cs typeface="Times New Roman" panose="02020603050405020304" pitchFamily="18" charset="0"/>
          </a:endParaRPr>
        </a:p>
      </dgm:t>
    </dgm:pt>
    <dgm:pt modelId="{8DB6E6C5-21CB-436D-BBB7-533BE9B03041}" type="parTrans" cxnId="{429BBB8E-7182-44FF-A24C-8AC42CC8A106}">
      <dgm:prSet/>
      <dgm:spPr/>
      <dgm:t>
        <a:bodyPr/>
        <a:lstStyle/>
        <a:p>
          <a:endParaRPr lang="ru-RU"/>
        </a:p>
      </dgm:t>
    </dgm:pt>
    <dgm:pt modelId="{9291974F-0764-4EA7-80E0-1AD7D7ECA3B5}" type="sibTrans" cxnId="{429BBB8E-7182-44FF-A24C-8AC42CC8A106}">
      <dgm:prSet/>
      <dgm:spPr/>
      <dgm:t>
        <a:bodyPr/>
        <a:lstStyle/>
        <a:p>
          <a:endParaRPr lang="ru-RU"/>
        </a:p>
      </dgm:t>
    </dgm:pt>
    <dgm:pt modelId="{32A0E7BF-FCDE-40F2-BAC5-EF5F4D20C20D}">
      <dgm:prSet custT="1"/>
      <dgm:spPr/>
      <dgm:t>
        <a:bodyPr/>
        <a:lstStyle/>
        <a:p>
          <a:pPr algn="just"/>
          <a:r>
            <a:rPr lang="ru-RU" sz="1400" i="0" dirty="0" smtClean="0">
              <a:latin typeface="Times New Roman" panose="02020603050405020304" pitchFamily="18" charset="0"/>
              <a:cs typeface="Times New Roman" panose="02020603050405020304" pitchFamily="18" charset="0"/>
            </a:rPr>
            <a:t>Общегосударственные вопросы – 202,5 тыс. рублей по функционированию высшего должностного лица и местных администраций – </a:t>
          </a:r>
          <a:r>
            <a:rPr lang="ru-RU" sz="1400" i="1" dirty="0" smtClean="0">
              <a:latin typeface="Times New Roman" panose="02020603050405020304" pitchFamily="18" charset="0"/>
              <a:cs typeface="Times New Roman" panose="02020603050405020304" pitchFamily="18" charset="0"/>
            </a:rPr>
            <a:t>экономия;</a:t>
          </a:r>
          <a:endParaRPr lang="ru-RU" sz="1400" i="1" dirty="0">
            <a:latin typeface="Times New Roman" panose="02020603050405020304" pitchFamily="18" charset="0"/>
            <a:cs typeface="Times New Roman" panose="02020603050405020304" pitchFamily="18" charset="0"/>
          </a:endParaRPr>
        </a:p>
      </dgm:t>
    </dgm:pt>
    <dgm:pt modelId="{BBEF11B0-00BB-484A-85E1-1D58B111844C}" type="parTrans" cxnId="{089B2349-0108-4595-BCAF-B6D5B38ED6F4}">
      <dgm:prSet/>
      <dgm:spPr/>
      <dgm:t>
        <a:bodyPr/>
        <a:lstStyle/>
        <a:p>
          <a:endParaRPr lang="ru-RU"/>
        </a:p>
      </dgm:t>
    </dgm:pt>
    <dgm:pt modelId="{6463B31A-DEA0-4097-99EC-442353377688}" type="sibTrans" cxnId="{089B2349-0108-4595-BCAF-B6D5B38ED6F4}">
      <dgm:prSet/>
      <dgm:spPr/>
      <dgm:t>
        <a:bodyPr/>
        <a:lstStyle/>
        <a:p>
          <a:endParaRPr lang="ru-RU"/>
        </a:p>
      </dgm:t>
    </dgm:pt>
    <dgm:pt modelId="{86236619-E901-4CF6-A784-70C0D0252810}">
      <dgm:prSet phldrT="[Текст]" custT="1"/>
      <dgm:spPr/>
      <dgm:t>
        <a:bodyPr/>
        <a:lstStyle/>
        <a:p>
          <a:pPr algn="just"/>
          <a:r>
            <a:rPr lang="ru-RU" sz="1400" dirty="0" smtClean="0">
              <a:latin typeface="Times New Roman" panose="02020603050405020304" pitchFamily="18" charset="0"/>
              <a:cs typeface="Times New Roman" panose="02020603050405020304" pitchFamily="18" charset="0"/>
            </a:rPr>
            <a:t>По благоустройству – 351,3 тыс. рублей по переданным полномочиям (уличное освещение) – </a:t>
          </a:r>
          <a:r>
            <a:rPr lang="ru-RU" sz="1400" i="1" dirty="0" smtClean="0">
              <a:latin typeface="Times New Roman" panose="02020603050405020304" pitchFamily="18" charset="0"/>
              <a:cs typeface="Times New Roman" panose="02020603050405020304" pitchFamily="18" charset="0"/>
            </a:rPr>
            <a:t>изменение тарифа на электрическую энергию (уменьшение); </a:t>
          </a:r>
          <a:r>
            <a:rPr lang="ru-RU" sz="1400" i="0" dirty="0" smtClean="0">
              <a:latin typeface="Times New Roman" panose="02020603050405020304" pitchFamily="18" charset="0"/>
              <a:cs typeface="Times New Roman" panose="02020603050405020304" pitchFamily="18" charset="0"/>
            </a:rPr>
            <a:t>595,1 тыс. рублей по оплате муниципального контракта на снос бесхозных строений – </a:t>
          </a:r>
          <a:r>
            <a:rPr lang="ru-RU" sz="1400" i="1" dirty="0" smtClean="0">
              <a:latin typeface="Times New Roman" panose="02020603050405020304" pitchFamily="18" charset="0"/>
              <a:cs typeface="Times New Roman" panose="02020603050405020304" pitchFamily="18" charset="0"/>
            </a:rPr>
            <a:t>расторжение контракта, в связи с неисполнением обязательств</a:t>
          </a:r>
          <a:r>
            <a:rPr lang="ru-RU" sz="1400" i="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dgm:t>
    </dgm:pt>
    <dgm:pt modelId="{231CB0E5-91D2-4948-B905-07A4A7FE8266}" type="parTrans" cxnId="{B730505E-9758-4F2A-A3C4-F93C85EB4AFD}">
      <dgm:prSet/>
      <dgm:spPr/>
      <dgm:t>
        <a:bodyPr/>
        <a:lstStyle/>
        <a:p>
          <a:endParaRPr lang="ru-RU"/>
        </a:p>
      </dgm:t>
    </dgm:pt>
    <dgm:pt modelId="{2897DCC0-B967-4B05-A89B-BB831EC65026}" type="sibTrans" cxnId="{B730505E-9758-4F2A-A3C4-F93C85EB4AFD}">
      <dgm:prSet/>
      <dgm:spPr/>
      <dgm:t>
        <a:bodyPr/>
        <a:lstStyle/>
        <a:p>
          <a:endParaRPr lang="ru-RU"/>
        </a:p>
      </dgm:t>
    </dgm:pt>
    <dgm:pt modelId="{BD1A45ED-F396-4062-953C-5AA6EB49BA6D}">
      <dgm:prSet custT="1"/>
      <dgm:spPr/>
      <dgm:t>
        <a:bodyPr/>
        <a:lstStyle/>
        <a:p>
          <a:r>
            <a:rPr lang="ru-RU" sz="1400" i="0" dirty="0" smtClean="0">
              <a:latin typeface="Times New Roman" panose="02020603050405020304" pitchFamily="18" charset="0"/>
              <a:cs typeface="Times New Roman" panose="02020603050405020304" pitchFamily="18" charset="0"/>
            </a:rPr>
            <a:t>Другие общегосударственные вопросы – 12,5 тыс. рублей по плате за содержание и ремонт и тепловой энергии по пустующим муниципальным помещениям – </a:t>
          </a:r>
          <a:r>
            <a:rPr lang="ru-RU" sz="1400" i="1" dirty="0" smtClean="0">
              <a:latin typeface="Times New Roman" panose="02020603050405020304" pitchFamily="18" charset="0"/>
              <a:cs typeface="Times New Roman" panose="02020603050405020304" pitchFamily="18" charset="0"/>
            </a:rPr>
            <a:t>экономия</a:t>
          </a:r>
          <a:r>
            <a:rPr lang="ru-RU" sz="1400" i="0" dirty="0" smtClean="0">
              <a:latin typeface="Times New Roman" panose="02020603050405020304" pitchFamily="18" charset="0"/>
              <a:cs typeface="Times New Roman" panose="02020603050405020304" pitchFamily="18" charset="0"/>
            </a:rPr>
            <a:t>.</a:t>
          </a:r>
          <a:endParaRPr lang="ru-RU" sz="1400" i="0" dirty="0">
            <a:latin typeface="Times New Roman" panose="02020603050405020304" pitchFamily="18" charset="0"/>
            <a:cs typeface="Times New Roman" panose="02020603050405020304" pitchFamily="18" charset="0"/>
          </a:endParaRPr>
        </a:p>
      </dgm:t>
    </dgm:pt>
    <dgm:pt modelId="{A82A34D0-36DD-4EB8-B0A8-DEAC268BC4CE}" type="parTrans" cxnId="{94CE2C86-BE60-44EA-86F5-D0048C52E57D}">
      <dgm:prSet/>
      <dgm:spPr/>
      <dgm:t>
        <a:bodyPr/>
        <a:lstStyle/>
        <a:p>
          <a:endParaRPr lang="ru-RU"/>
        </a:p>
      </dgm:t>
    </dgm:pt>
    <dgm:pt modelId="{66FB30DC-B9AC-4D2E-BFEF-14B721C646EB}" type="sibTrans" cxnId="{94CE2C86-BE60-44EA-86F5-D0048C52E57D}">
      <dgm:prSet/>
      <dgm:spPr/>
      <dgm:t>
        <a:bodyPr/>
        <a:lstStyle/>
        <a:p>
          <a:endParaRPr lang="ru-RU"/>
        </a:p>
      </dgm:t>
    </dgm:pt>
    <dgm:pt modelId="{1050F0E5-5A26-4D58-BF8F-7FA0C0BBE252}">
      <dgm:prSet custT="1"/>
      <dgm:spPr>
        <a:blipFill dpi="0" rotWithShape="0">
          <a:blip xmlns:r="http://schemas.openxmlformats.org/officeDocument/2006/relationships" r:embed="rId2">
            <a:alphaModFix amt="97000"/>
          </a:blip>
          <a:srcRect/>
          <a:tile tx="0" ty="0" sx="100000" sy="100000" flip="none" algn="tl"/>
        </a:blipFill>
      </dgm:spPr>
      <dgm:t>
        <a:bodyPr/>
        <a:lstStyle/>
        <a:p>
          <a:pPr algn="just"/>
          <a:endParaRPr lang="ru-RU" sz="1400" i="1" dirty="0">
            <a:latin typeface="Times New Roman" panose="02020603050405020304" pitchFamily="18" charset="0"/>
            <a:cs typeface="Times New Roman" panose="02020603050405020304" pitchFamily="18" charset="0"/>
          </a:endParaRPr>
        </a:p>
      </dgm:t>
    </dgm:pt>
    <dgm:pt modelId="{84BB826F-F718-4F8C-B779-1EE7F45B821F}" type="parTrans" cxnId="{32763BD7-B8E2-4C72-B468-DFF4E7B97CB2}">
      <dgm:prSet/>
      <dgm:spPr/>
      <dgm:t>
        <a:bodyPr/>
        <a:lstStyle/>
        <a:p>
          <a:endParaRPr lang="ru-RU"/>
        </a:p>
      </dgm:t>
    </dgm:pt>
    <dgm:pt modelId="{FA92BE00-2568-4C2C-B2AD-10C1C4EBD2D5}" type="sibTrans" cxnId="{32763BD7-B8E2-4C72-B468-DFF4E7B97CB2}">
      <dgm:prSet/>
      <dgm:spPr/>
      <dgm:t>
        <a:bodyPr/>
        <a:lstStyle/>
        <a:p>
          <a:endParaRPr lang="ru-RU"/>
        </a:p>
      </dgm:t>
    </dgm:pt>
    <dgm:pt modelId="{3BED70F3-0AC7-452A-997C-584A568E1B37}">
      <dgm:prSet custT="1"/>
      <dgm:spPr>
        <a:blipFill rotWithShape="0">
          <a:blip xmlns:r="http://schemas.openxmlformats.org/officeDocument/2006/relationships" r:embed="rId2">
            <a:alphaModFix amt="97000"/>
          </a:blip>
          <a:tile tx="0" ty="0" sx="100000" sy="100000" flip="none" algn="tl"/>
        </a:blipFill>
      </dgm:spPr>
      <dgm:t>
        <a:bodyPr/>
        <a:lstStyle/>
        <a:p>
          <a:pPr algn="just"/>
          <a:endParaRPr lang="ru-RU" sz="1400" i="1" dirty="0">
            <a:latin typeface="Times New Roman" panose="02020603050405020304" pitchFamily="18" charset="0"/>
            <a:cs typeface="Times New Roman" panose="02020603050405020304" pitchFamily="18" charset="0"/>
          </a:endParaRPr>
        </a:p>
      </dgm:t>
    </dgm:pt>
    <dgm:pt modelId="{913D1479-B5DA-4DBA-B11A-4F915E601B54}" type="parTrans" cxnId="{B90C59EC-34B3-44FC-B4D2-88BF190E1737}">
      <dgm:prSet/>
      <dgm:spPr/>
      <dgm:t>
        <a:bodyPr/>
        <a:lstStyle/>
        <a:p>
          <a:endParaRPr lang="ru-RU"/>
        </a:p>
      </dgm:t>
    </dgm:pt>
    <dgm:pt modelId="{F82F025F-E353-41C3-ACF4-9EEB8BD0192C}" type="sibTrans" cxnId="{B90C59EC-34B3-44FC-B4D2-88BF190E1737}">
      <dgm:prSet/>
      <dgm:spPr/>
      <dgm:t>
        <a:bodyPr/>
        <a:lstStyle/>
        <a:p>
          <a:endParaRPr lang="ru-RU"/>
        </a:p>
      </dgm:t>
    </dgm:pt>
    <dgm:pt modelId="{D4622550-EB56-472F-BEF4-7F0CD84F39B4}" type="pres">
      <dgm:prSet presAssocID="{94BD5771-8864-4189-B0E6-DF0961993BE2}" presName="Name0" presStyleCnt="0">
        <dgm:presLayoutVars>
          <dgm:dir/>
          <dgm:animLvl val="lvl"/>
          <dgm:resizeHandles/>
        </dgm:presLayoutVars>
      </dgm:prSet>
      <dgm:spPr/>
      <dgm:t>
        <a:bodyPr/>
        <a:lstStyle/>
        <a:p>
          <a:endParaRPr lang="ru-RU"/>
        </a:p>
      </dgm:t>
    </dgm:pt>
    <dgm:pt modelId="{B1973F8B-E0F5-4C15-8D3B-C6E3BD7C7272}" type="pres">
      <dgm:prSet presAssocID="{111C9380-39E2-40E2-875D-489262BE53A1}" presName="linNode" presStyleCnt="0"/>
      <dgm:spPr/>
    </dgm:pt>
    <dgm:pt modelId="{B36B91E6-072B-4686-9D08-603135E2496F}" type="pres">
      <dgm:prSet presAssocID="{111C9380-39E2-40E2-875D-489262BE53A1}" presName="parentShp" presStyleLbl="node1" presStyleIdx="0" presStyleCnt="3" custScaleY="76701">
        <dgm:presLayoutVars>
          <dgm:bulletEnabled val="1"/>
        </dgm:presLayoutVars>
      </dgm:prSet>
      <dgm:spPr/>
      <dgm:t>
        <a:bodyPr/>
        <a:lstStyle/>
        <a:p>
          <a:endParaRPr lang="ru-RU"/>
        </a:p>
      </dgm:t>
    </dgm:pt>
    <dgm:pt modelId="{F83CAC84-DDB8-401F-9301-8505CA4B5994}" type="pres">
      <dgm:prSet presAssocID="{111C9380-39E2-40E2-875D-489262BE53A1}" presName="childShp" presStyleLbl="bgAccFollowNode1" presStyleIdx="0" presStyleCnt="3" custScaleX="234031" custScaleY="91507">
        <dgm:presLayoutVars>
          <dgm:bulletEnabled val="1"/>
        </dgm:presLayoutVars>
      </dgm:prSet>
      <dgm:spPr/>
      <dgm:t>
        <a:bodyPr/>
        <a:lstStyle/>
        <a:p>
          <a:endParaRPr lang="ru-RU"/>
        </a:p>
      </dgm:t>
    </dgm:pt>
    <dgm:pt modelId="{C55E21AD-C82A-4D5A-A65F-79F8EB709A11}" type="pres">
      <dgm:prSet presAssocID="{0FCA8DA9-2542-4E39-A7F5-E2071A30E56C}" presName="spacing" presStyleCnt="0"/>
      <dgm:spPr/>
    </dgm:pt>
    <dgm:pt modelId="{E8037F6C-CD5F-4F79-81E3-CB4DD195C4AC}" type="pres">
      <dgm:prSet presAssocID="{6D2A6778-C2B5-4375-9F99-C2998618A5A5}" presName="linNode" presStyleCnt="0"/>
      <dgm:spPr/>
    </dgm:pt>
    <dgm:pt modelId="{4117215A-7D17-454E-96F7-F7FB38FCDDED}" type="pres">
      <dgm:prSet presAssocID="{6D2A6778-C2B5-4375-9F99-C2998618A5A5}" presName="parentShp" presStyleLbl="node1" presStyleIdx="1" presStyleCnt="3" custScaleY="73882">
        <dgm:presLayoutVars>
          <dgm:bulletEnabled val="1"/>
        </dgm:presLayoutVars>
      </dgm:prSet>
      <dgm:spPr/>
      <dgm:t>
        <a:bodyPr/>
        <a:lstStyle/>
        <a:p>
          <a:endParaRPr lang="ru-RU"/>
        </a:p>
      </dgm:t>
    </dgm:pt>
    <dgm:pt modelId="{FCF01CC0-E47D-4393-A163-26C163F5EA47}" type="pres">
      <dgm:prSet presAssocID="{6D2A6778-C2B5-4375-9F99-C2998618A5A5}" presName="childShp" presStyleLbl="bgAccFollowNode1" presStyleIdx="1" presStyleCnt="3" custScaleX="223678" custScaleY="82233">
        <dgm:presLayoutVars>
          <dgm:bulletEnabled val="1"/>
        </dgm:presLayoutVars>
      </dgm:prSet>
      <dgm:spPr/>
      <dgm:t>
        <a:bodyPr/>
        <a:lstStyle/>
        <a:p>
          <a:endParaRPr lang="ru-RU"/>
        </a:p>
      </dgm:t>
    </dgm:pt>
    <dgm:pt modelId="{1BC189E1-6E62-441D-B1EA-D145D099C63E}" type="pres">
      <dgm:prSet presAssocID="{86B1D97E-4C05-4DCB-BC18-E06FDFE9BAD8}" presName="spacing" presStyleCnt="0"/>
      <dgm:spPr/>
    </dgm:pt>
    <dgm:pt modelId="{5F7C805F-618B-4A87-A01C-A315680E49C2}" type="pres">
      <dgm:prSet presAssocID="{018778F2-B3C8-4D73-8897-EDF1B682FA15}" presName="linNode" presStyleCnt="0"/>
      <dgm:spPr/>
    </dgm:pt>
    <dgm:pt modelId="{F226CBD4-7020-4071-B71C-54670C024AAD}" type="pres">
      <dgm:prSet presAssocID="{018778F2-B3C8-4D73-8897-EDF1B682FA15}" presName="parentShp" presStyleLbl="node1" presStyleIdx="2" presStyleCnt="3" custScaleY="84891" custLinFactNeighborX="-86" custLinFactNeighborY="235">
        <dgm:presLayoutVars>
          <dgm:bulletEnabled val="1"/>
        </dgm:presLayoutVars>
      </dgm:prSet>
      <dgm:spPr/>
      <dgm:t>
        <a:bodyPr/>
        <a:lstStyle/>
        <a:p>
          <a:endParaRPr lang="ru-RU"/>
        </a:p>
      </dgm:t>
    </dgm:pt>
    <dgm:pt modelId="{9346E4E1-25B5-4219-B647-46909A6117E9}" type="pres">
      <dgm:prSet presAssocID="{018778F2-B3C8-4D73-8897-EDF1B682FA15}" presName="childShp" presStyleLbl="bgAccFollowNode1" presStyleIdx="2" presStyleCnt="3" custScaleX="219514" custScaleY="79425">
        <dgm:presLayoutVars>
          <dgm:bulletEnabled val="1"/>
        </dgm:presLayoutVars>
      </dgm:prSet>
      <dgm:spPr/>
      <dgm:t>
        <a:bodyPr/>
        <a:lstStyle/>
        <a:p>
          <a:endParaRPr lang="ru-RU"/>
        </a:p>
      </dgm:t>
    </dgm:pt>
  </dgm:ptLst>
  <dgm:cxnLst>
    <dgm:cxn modelId="{429BBB8E-7182-44FF-A24C-8AC42CC8A106}" srcId="{111C9380-39E2-40E2-875D-489262BE53A1}" destId="{9B190D29-241B-4BD0-917E-338E2CD36D77}" srcOrd="1" destOrd="0" parTransId="{8DB6E6C5-21CB-436D-BBB7-533BE9B03041}" sibTransId="{9291974F-0764-4EA7-80E0-1AD7D7ECA3B5}"/>
    <dgm:cxn modelId="{98DA33AC-B12D-480F-B1A4-30B468F0EE60}" type="presOf" srcId="{32A0E7BF-FCDE-40F2-BAC5-EF5F4D20C20D}" destId="{FCF01CC0-E47D-4393-A163-26C163F5EA47}" srcOrd="0" destOrd="1" presId="urn:microsoft.com/office/officeart/2005/8/layout/vList6"/>
    <dgm:cxn modelId="{B90C59EC-34B3-44FC-B4D2-88BF190E1737}" srcId="{6D2A6778-C2B5-4375-9F99-C2998618A5A5}" destId="{3BED70F3-0AC7-452A-997C-584A568E1B37}" srcOrd="0" destOrd="0" parTransId="{913D1479-B5DA-4DBA-B11A-4F915E601B54}" sibTransId="{F82F025F-E353-41C3-ACF4-9EEB8BD0192C}"/>
    <dgm:cxn modelId="{82975AFA-74D9-40A1-AE87-749CFE909569}" srcId="{94BD5771-8864-4189-B0E6-DF0961993BE2}" destId="{111C9380-39E2-40E2-875D-489262BE53A1}" srcOrd="0" destOrd="0" parTransId="{72C464C8-E87F-4F39-8B71-6B1531B000C6}" sibTransId="{0FCA8DA9-2542-4E39-A7F5-E2071A30E56C}"/>
    <dgm:cxn modelId="{8171D0A6-6EB3-492F-ACD0-4193A93E8AFA}" type="presOf" srcId="{9B190D29-241B-4BD0-917E-338E2CD36D77}" destId="{F83CAC84-DDB8-401F-9301-8505CA4B5994}" srcOrd="0" destOrd="1" presId="urn:microsoft.com/office/officeart/2005/8/layout/vList6"/>
    <dgm:cxn modelId="{94CE2C86-BE60-44EA-86F5-D0048C52E57D}" srcId="{6D2A6778-C2B5-4375-9F99-C2998618A5A5}" destId="{BD1A45ED-F396-4062-953C-5AA6EB49BA6D}" srcOrd="2" destOrd="0" parTransId="{A82A34D0-36DD-4EB8-B0A8-DEAC268BC4CE}" sibTransId="{66FB30DC-B9AC-4D2E-BFEF-14B721C646EB}"/>
    <dgm:cxn modelId="{DB74445E-235C-4208-BDC9-6ED407B833E1}" type="presOf" srcId="{3BED70F3-0AC7-452A-997C-584A568E1B37}" destId="{FCF01CC0-E47D-4393-A163-26C163F5EA47}" srcOrd="0" destOrd="0" presId="urn:microsoft.com/office/officeart/2005/8/layout/vList6"/>
    <dgm:cxn modelId="{089B2349-0108-4595-BCAF-B6D5B38ED6F4}" srcId="{6D2A6778-C2B5-4375-9F99-C2998618A5A5}" destId="{32A0E7BF-FCDE-40F2-BAC5-EF5F4D20C20D}" srcOrd="1" destOrd="0" parTransId="{BBEF11B0-00BB-484A-85E1-1D58B111844C}" sibTransId="{6463B31A-DEA0-4097-99EC-442353377688}"/>
    <dgm:cxn modelId="{915BAD37-738A-462D-AF06-55D70DB721A6}" type="presOf" srcId="{94BD5771-8864-4189-B0E6-DF0961993BE2}" destId="{D4622550-EB56-472F-BEF4-7F0CD84F39B4}" srcOrd="0" destOrd="0" presId="urn:microsoft.com/office/officeart/2005/8/layout/vList6"/>
    <dgm:cxn modelId="{D5468E40-3F13-4681-8B52-62A441ACB313}" type="presOf" srcId="{BD1A45ED-F396-4062-953C-5AA6EB49BA6D}" destId="{FCF01CC0-E47D-4393-A163-26C163F5EA47}" srcOrd="0" destOrd="2" presId="urn:microsoft.com/office/officeart/2005/8/layout/vList6"/>
    <dgm:cxn modelId="{BF864F73-945B-43A2-A7E2-57E6BC797F2F}" srcId="{94BD5771-8864-4189-B0E6-DF0961993BE2}" destId="{6D2A6778-C2B5-4375-9F99-C2998618A5A5}" srcOrd="1" destOrd="0" parTransId="{D0B47EE2-A4BE-4E3D-A108-B364182C5118}" sibTransId="{86B1D97E-4C05-4DCB-BC18-E06FDFE9BAD8}"/>
    <dgm:cxn modelId="{B730505E-9758-4F2A-A3C4-F93C85EB4AFD}" srcId="{018778F2-B3C8-4D73-8897-EDF1B682FA15}" destId="{86236619-E901-4CF6-A784-70C0D0252810}" srcOrd="1" destOrd="0" parTransId="{231CB0E5-91D2-4948-B905-07A4A7FE8266}" sibTransId="{2897DCC0-B967-4B05-A89B-BB831EC65026}"/>
    <dgm:cxn modelId="{736472FE-CCD2-4910-8B08-9364FA7A5261}" type="presOf" srcId="{86236619-E901-4CF6-A784-70C0D0252810}" destId="{9346E4E1-25B5-4219-B647-46909A6117E9}" srcOrd="0" destOrd="1" presId="urn:microsoft.com/office/officeart/2005/8/layout/vList6"/>
    <dgm:cxn modelId="{E435D69B-9FFC-45D6-B153-27C204F81910}" type="presOf" srcId="{018778F2-B3C8-4D73-8897-EDF1B682FA15}" destId="{F226CBD4-7020-4071-B71C-54670C024AAD}" srcOrd="0" destOrd="0" presId="urn:microsoft.com/office/officeart/2005/8/layout/vList6"/>
    <dgm:cxn modelId="{32763BD7-B8E2-4C72-B468-DFF4E7B97CB2}" srcId="{111C9380-39E2-40E2-875D-489262BE53A1}" destId="{1050F0E5-5A26-4D58-BF8F-7FA0C0BBE252}" srcOrd="0" destOrd="0" parTransId="{84BB826F-F718-4F8C-B779-1EE7F45B821F}" sibTransId="{FA92BE00-2568-4C2C-B2AD-10C1C4EBD2D5}"/>
    <dgm:cxn modelId="{0C3084C7-6FD2-42BC-84AB-946AA418D2CA}" type="presOf" srcId="{6D2A6778-C2B5-4375-9F99-C2998618A5A5}" destId="{4117215A-7D17-454E-96F7-F7FB38FCDDED}" srcOrd="0" destOrd="0" presId="urn:microsoft.com/office/officeart/2005/8/layout/vList6"/>
    <dgm:cxn modelId="{43F4923D-6DAE-4F09-A056-494B62B0B777}" type="presOf" srcId="{43F813B8-22CF-4F03-BD8D-51C7BE4832D3}" destId="{9346E4E1-25B5-4219-B647-46909A6117E9}" srcOrd="0" destOrd="0" presId="urn:microsoft.com/office/officeart/2005/8/layout/vList6"/>
    <dgm:cxn modelId="{D99288BC-ED1E-4433-9F37-5991E693405A}" srcId="{94BD5771-8864-4189-B0E6-DF0961993BE2}" destId="{018778F2-B3C8-4D73-8897-EDF1B682FA15}" srcOrd="2" destOrd="0" parTransId="{BFFB4CBF-F475-486D-BCF6-0E3AF6A9D881}" sibTransId="{5E8CC57A-4191-4EFD-BEDC-9BC75BB080B7}"/>
    <dgm:cxn modelId="{45EFD2B0-F8DE-466A-835B-679F5315413A}" type="presOf" srcId="{1050F0E5-5A26-4D58-BF8F-7FA0C0BBE252}" destId="{F83CAC84-DDB8-401F-9301-8505CA4B5994}" srcOrd="0" destOrd="0" presId="urn:microsoft.com/office/officeart/2005/8/layout/vList6"/>
    <dgm:cxn modelId="{44261737-4CA2-4551-970C-48E4BABD53C2}" type="presOf" srcId="{111C9380-39E2-40E2-875D-489262BE53A1}" destId="{B36B91E6-072B-4686-9D08-603135E2496F}" srcOrd="0" destOrd="0" presId="urn:microsoft.com/office/officeart/2005/8/layout/vList6"/>
    <dgm:cxn modelId="{4E6260B3-F0E3-48BA-8911-D4DC594EA8A1}" srcId="{018778F2-B3C8-4D73-8897-EDF1B682FA15}" destId="{43F813B8-22CF-4F03-BD8D-51C7BE4832D3}" srcOrd="0" destOrd="0" parTransId="{09E3B1D7-F0B3-4AF5-918F-C216226339E1}" sibTransId="{C0B0ACE1-4B6F-4B25-8C50-B11370F27E7C}"/>
    <dgm:cxn modelId="{A5414FE8-FED1-41FC-9D90-F04003501150}" type="presParOf" srcId="{D4622550-EB56-472F-BEF4-7F0CD84F39B4}" destId="{B1973F8B-E0F5-4C15-8D3B-C6E3BD7C7272}" srcOrd="0" destOrd="0" presId="urn:microsoft.com/office/officeart/2005/8/layout/vList6"/>
    <dgm:cxn modelId="{E0936B60-603A-4129-B22A-04B6A6F021B0}" type="presParOf" srcId="{B1973F8B-E0F5-4C15-8D3B-C6E3BD7C7272}" destId="{B36B91E6-072B-4686-9D08-603135E2496F}" srcOrd="0" destOrd="0" presId="urn:microsoft.com/office/officeart/2005/8/layout/vList6"/>
    <dgm:cxn modelId="{489E1836-0FA1-4220-BF30-E6950B2D66CD}" type="presParOf" srcId="{B1973F8B-E0F5-4C15-8D3B-C6E3BD7C7272}" destId="{F83CAC84-DDB8-401F-9301-8505CA4B5994}" srcOrd="1" destOrd="0" presId="urn:microsoft.com/office/officeart/2005/8/layout/vList6"/>
    <dgm:cxn modelId="{9DB1287F-9913-4CED-ABA3-7E8D75DA8B10}" type="presParOf" srcId="{D4622550-EB56-472F-BEF4-7F0CD84F39B4}" destId="{C55E21AD-C82A-4D5A-A65F-79F8EB709A11}" srcOrd="1" destOrd="0" presId="urn:microsoft.com/office/officeart/2005/8/layout/vList6"/>
    <dgm:cxn modelId="{892503EA-A7EA-4ED4-9A30-77EAF32474CA}" type="presParOf" srcId="{D4622550-EB56-472F-BEF4-7F0CD84F39B4}" destId="{E8037F6C-CD5F-4F79-81E3-CB4DD195C4AC}" srcOrd="2" destOrd="0" presId="urn:microsoft.com/office/officeart/2005/8/layout/vList6"/>
    <dgm:cxn modelId="{AAD36D4B-87D4-48EA-BCFE-E1C0B65C5147}" type="presParOf" srcId="{E8037F6C-CD5F-4F79-81E3-CB4DD195C4AC}" destId="{4117215A-7D17-454E-96F7-F7FB38FCDDED}" srcOrd="0" destOrd="0" presId="urn:microsoft.com/office/officeart/2005/8/layout/vList6"/>
    <dgm:cxn modelId="{7EE14A9F-32F9-4D84-AB04-3F9CF4EA0DE6}" type="presParOf" srcId="{E8037F6C-CD5F-4F79-81E3-CB4DD195C4AC}" destId="{FCF01CC0-E47D-4393-A163-26C163F5EA47}" srcOrd="1" destOrd="0" presId="urn:microsoft.com/office/officeart/2005/8/layout/vList6"/>
    <dgm:cxn modelId="{161AFD30-4F4F-405D-9586-7672E52EA6FD}" type="presParOf" srcId="{D4622550-EB56-472F-BEF4-7F0CD84F39B4}" destId="{1BC189E1-6E62-441D-B1EA-D145D099C63E}" srcOrd="3" destOrd="0" presId="urn:microsoft.com/office/officeart/2005/8/layout/vList6"/>
    <dgm:cxn modelId="{5DCD690D-7AF0-4B5C-82DA-ACC3D797760E}" type="presParOf" srcId="{D4622550-EB56-472F-BEF4-7F0CD84F39B4}" destId="{5F7C805F-618B-4A87-A01C-A315680E49C2}" srcOrd="4" destOrd="0" presId="urn:microsoft.com/office/officeart/2005/8/layout/vList6"/>
    <dgm:cxn modelId="{3F62E507-6472-4738-81A6-42317C52B588}" type="presParOf" srcId="{5F7C805F-618B-4A87-A01C-A315680E49C2}" destId="{F226CBD4-7020-4071-B71C-54670C024AAD}" srcOrd="0" destOrd="0" presId="urn:microsoft.com/office/officeart/2005/8/layout/vList6"/>
    <dgm:cxn modelId="{96DC8EB3-F5A8-46A9-9770-F1B26EDC6869}" type="presParOf" srcId="{5F7C805F-618B-4A87-A01C-A315680E49C2}" destId="{9346E4E1-25B5-4219-B647-46909A6117E9}"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0.07985</cdr:x>
      <cdr:y>0.46377</cdr:y>
    </cdr:from>
    <cdr:to>
      <cdr:x>0.09182</cdr:x>
      <cdr:y>0.6531</cdr:y>
    </cdr:to>
    <cdr:cxnSp macro="">
      <cdr:nvCxnSpPr>
        <cdr:cNvPr id="3" name="Прямая соединительная линия 2"/>
        <cdr:cNvCxnSpPr/>
      </cdr:nvCxnSpPr>
      <cdr:spPr>
        <a:xfrm xmlns:a="http://schemas.openxmlformats.org/drawingml/2006/main" flipH="1" flipV="1">
          <a:off x="223024" y="2513029"/>
          <a:ext cx="33454" cy="10259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083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877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390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692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81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552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814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18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355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261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2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17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74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327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266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3/12/2018</a:t>
            </a:fld>
            <a:endParaRPr lang="en-US" dirty="0"/>
          </a:p>
        </p:txBody>
      </p:sp>
    </p:spTree>
    <p:extLst>
      <p:ext uri="{BB962C8B-B14F-4D97-AF65-F5344CB8AC3E}">
        <p14:creationId xmlns:p14="http://schemas.microsoft.com/office/powerpoint/2010/main" val="203130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2226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9.jpg"/><Relationship Id="rId7" Type="http://schemas.openxmlformats.org/officeDocument/2006/relationships/image" Target="../media/image22.jp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pn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27.jp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chart" Target="../charts/chart6.xml"/><Relationship Id="rId10" Type="http://schemas.openxmlformats.org/officeDocument/2006/relationships/image" Target="../media/image29.JPG"/><Relationship Id="rId4" Type="http://schemas.openxmlformats.org/officeDocument/2006/relationships/image" Target="../media/image1.png"/><Relationship Id="rId9" Type="http://schemas.openxmlformats.org/officeDocument/2006/relationships/image" Target="../media/image28.jpg"/></Relationships>
</file>

<file path=ppt/slides/_rels/slide15.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31.jpg"/><Relationship Id="rId7" Type="http://schemas.openxmlformats.org/officeDocument/2006/relationships/image" Target="../media/image32.JP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image" Target="../media/image1.png"/><Relationship Id="rId4" Type="http://schemas.openxmlformats.org/officeDocument/2006/relationships/image" Target="../media/image9.jpg"/><Relationship Id="rId9"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jp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4.jpeg"/><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34.jpg"/><Relationship Id="rId5" Type="http://schemas.openxmlformats.org/officeDocument/2006/relationships/image" Target="../media/image26.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0.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1.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1663">
              <a:srgbClr val="FFF2E5"/>
            </a:gs>
            <a:gs pos="35000">
              <a:schemeClr val="accent2">
                <a:lumMod val="0"/>
                <a:lumOff val="100000"/>
              </a:schemeClr>
            </a:gs>
            <a:gs pos="77000">
              <a:srgbClr val="FFCC99"/>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32911" y="2161978"/>
            <a:ext cx="6320230" cy="2320743"/>
          </a:xfrm>
        </p:spPr>
        <p:txBody>
          <a:bodyPr>
            <a:normAutofit/>
            <a:scene3d>
              <a:camera prst="orthographicFront"/>
              <a:lightRig rig="threePt" dir="t"/>
            </a:scene3d>
            <a:sp3d>
              <a:bevelB w="38100" h="38100" prst="relaxedInset"/>
            </a:sp3d>
          </a:bodyPr>
          <a:lstStyle/>
          <a:p>
            <a:pPr algn="ctr"/>
            <a:r>
              <a:rPr lang="ru-RU" sz="2800" b="1" dirty="0">
                <a:solidFill>
                  <a:srgbClr val="800080">
                    <a:alpha val="66000"/>
                  </a:srgbClr>
                </a:solidFill>
                <a:latin typeface="Times New Roman" panose="02020603050405020304" pitchFamily="18" charset="0"/>
                <a:cs typeface="Times New Roman" panose="02020603050405020304" pitchFamily="18" charset="0"/>
              </a:rPr>
              <a:t>БЮДЖЕТ ДЛЯ ГРАЖДАН </a:t>
            </a:r>
            <a:br>
              <a:rPr lang="ru-RU" sz="2800" b="1" dirty="0">
                <a:solidFill>
                  <a:srgbClr val="800080">
                    <a:alpha val="66000"/>
                  </a:srgbClr>
                </a:solidFill>
                <a:latin typeface="Times New Roman" panose="02020603050405020304" pitchFamily="18" charset="0"/>
                <a:cs typeface="Times New Roman" panose="02020603050405020304" pitchFamily="18" charset="0"/>
              </a:rPr>
            </a:br>
            <a:r>
              <a:rPr lang="ru-RU" sz="2800" b="1" dirty="0">
                <a:solidFill>
                  <a:srgbClr val="800080">
                    <a:alpha val="66000"/>
                  </a:srgbClr>
                </a:solidFill>
                <a:latin typeface="Times New Roman" panose="02020603050405020304" pitchFamily="18" charset="0"/>
                <a:cs typeface="Times New Roman" panose="02020603050405020304" pitchFamily="18" charset="0"/>
              </a:rPr>
              <a:t/>
            </a:r>
            <a:br>
              <a:rPr lang="ru-RU" sz="2800" b="1" dirty="0">
                <a:solidFill>
                  <a:srgbClr val="800080">
                    <a:alpha val="66000"/>
                  </a:srgbClr>
                </a:solidFill>
                <a:latin typeface="Times New Roman" panose="02020603050405020304" pitchFamily="18" charset="0"/>
                <a:cs typeface="Times New Roman" panose="02020603050405020304" pitchFamily="18" charset="0"/>
              </a:rPr>
            </a:br>
            <a:r>
              <a:rPr lang="ru-RU" sz="2800" b="1" dirty="0" smtClean="0">
                <a:solidFill>
                  <a:srgbClr val="800080">
                    <a:alpha val="66000"/>
                  </a:srgbClr>
                </a:solidFill>
                <a:latin typeface="Times New Roman" panose="02020603050405020304" pitchFamily="18" charset="0"/>
                <a:cs typeface="Times New Roman" panose="02020603050405020304" pitchFamily="18" charset="0"/>
              </a:rPr>
              <a:t>(к проекту решения </a:t>
            </a:r>
            <a:r>
              <a:rPr lang="ru-RU" sz="2800" b="1" dirty="0">
                <a:solidFill>
                  <a:srgbClr val="800080">
                    <a:alpha val="66000"/>
                  </a:srgbClr>
                </a:solidFill>
                <a:latin typeface="Times New Roman" panose="02020603050405020304" pitchFamily="18" charset="0"/>
                <a:cs typeface="Times New Roman" panose="02020603050405020304" pitchFamily="18" charset="0"/>
              </a:rPr>
              <a:t>Совета депутатов </a:t>
            </a:r>
            <a:br>
              <a:rPr lang="ru-RU" sz="2800" b="1" dirty="0">
                <a:solidFill>
                  <a:srgbClr val="800080">
                    <a:alpha val="66000"/>
                  </a:srgbClr>
                </a:solidFill>
                <a:latin typeface="Times New Roman" panose="02020603050405020304" pitchFamily="18" charset="0"/>
                <a:cs typeface="Times New Roman" panose="02020603050405020304" pitchFamily="18" charset="0"/>
              </a:rPr>
            </a:br>
            <a:r>
              <a:rPr lang="ru-RU" sz="2800" b="1" dirty="0">
                <a:solidFill>
                  <a:srgbClr val="800080">
                    <a:alpha val="66000"/>
                  </a:srgbClr>
                </a:solidFill>
                <a:latin typeface="Times New Roman" panose="02020603050405020304" pitchFamily="18" charset="0"/>
                <a:cs typeface="Times New Roman" panose="02020603050405020304" pitchFamily="18" charset="0"/>
              </a:rPr>
              <a:t> </a:t>
            </a:r>
            <a:r>
              <a:rPr lang="ru-RU" sz="2800" b="1" dirty="0" smtClean="0">
                <a:solidFill>
                  <a:srgbClr val="800080">
                    <a:alpha val="66000"/>
                  </a:srgbClr>
                </a:solidFill>
                <a:latin typeface="Times New Roman" panose="02020603050405020304" pitchFamily="18" charset="0"/>
                <a:cs typeface="Times New Roman" panose="02020603050405020304" pitchFamily="18" charset="0"/>
              </a:rPr>
              <a:t>«</a:t>
            </a:r>
            <a:r>
              <a:rPr lang="ru-RU" sz="2800" b="1" dirty="0">
                <a:solidFill>
                  <a:srgbClr val="800080">
                    <a:alpha val="66000"/>
                  </a:srgbClr>
                </a:solidFill>
                <a:latin typeface="Times New Roman" panose="02020603050405020304" pitchFamily="18" charset="0"/>
                <a:cs typeface="Times New Roman" panose="02020603050405020304" pitchFamily="18" charset="0"/>
              </a:rPr>
              <a:t>Об исполнении бюджета городского поселения </a:t>
            </a:r>
            <a:r>
              <a:rPr lang="ru-RU" sz="2800" b="1" dirty="0" smtClean="0">
                <a:solidFill>
                  <a:srgbClr val="800080">
                    <a:alpha val="66000"/>
                  </a:srgbClr>
                </a:solidFill>
                <a:latin typeface="Times New Roman" panose="02020603050405020304" pitchFamily="18" charset="0"/>
                <a:cs typeface="Times New Roman" panose="02020603050405020304" pitchFamily="18" charset="0"/>
              </a:rPr>
              <a:t>Беринговский за </a:t>
            </a:r>
            <a:r>
              <a:rPr lang="ru-RU" sz="2800" b="1" dirty="0">
                <a:solidFill>
                  <a:srgbClr val="800080">
                    <a:alpha val="66000"/>
                  </a:srgbClr>
                </a:solidFill>
                <a:latin typeface="Times New Roman" panose="02020603050405020304" pitchFamily="18" charset="0"/>
                <a:cs typeface="Times New Roman" panose="02020603050405020304" pitchFamily="18" charset="0"/>
              </a:rPr>
              <a:t>2017 год»)</a:t>
            </a:r>
          </a:p>
        </p:txBody>
      </p:sp>
      <p:sp>
        <p:nvSpPr>
          <p:cNvPr id="3" name="Подзаголовок 2"/>
          <p:cNvSpPr>
            <a:spLocks noGrp="1"/>
          </p:cNvSpPr>
          <p:nvPr>
            <p:ph type="subTitle" idx="1"/>
          </p:nvPr>
        </p:nvSpPr>
        <p:spPr>
          <a:xfrm>
            <a:off x="11178606" y="12147888"/>
            <a:ext cx="128165" cy="254158"/>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pic>
        <p:nvPicPr>
          <p:cNvPr id="21" name="Рисунок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763" y="211878"/>
            <a:ext cx="4069600" cy="1794504"/>
          </a:xfrm>
          <a:prstGeom prst="rect">
            <a:avLst/>
          </a:prstGeom>
          <a:noFill/>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15" y="5095837"/>
            <a:ext cx="3027043" cy="1796340"/>
          </a:xfrm>
          <a:prstGeom prst="rect">
            <a:avLst/>
          </a:prstGeom>
          <a:effectLst>
            <a:softEdge rad="266700"/>
          </a:effec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0851" y="4734426"/>
            <a:ext cx="5089419" cy="2157750"/>
          </a:xfrm>
          <a:prstGeom prst="rect">
            <a:avLst/>
          </a:prstGeom>
          <a:effectLst>
            <a:softEdge rad="279400"/>
          </a:effectLst>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82" y="2649793"/>
            <a:ext cx="3179993" cy="2384994"/>
          </a:xfrm>
          <a:prstGeom prst="rect">
            <a:avLst/>
          </a:prstGeom>
          <a:effectLst>
            <a:softEdge rad="381000"/>
          </a:effectLst>
        </p:spPr>
      </p:pic>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3141" y="2655421"/>
            <a:ext cx="2903051" cy="2079005"/>
          </a:xfrm>
          <a:prstGeom prst="rect">
            <a:avLst/>
          </a:prstGeom>
          <a:effectLst>
            <a:softEdge rad="355600"/>
          </a:effectLst>
        </p:spPr>
      </p:pic>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3837" y="666468"/>
            <a:ext cx="4192355" cy="2044259"/>
          </a:xfrm>
          <a:prstGeom prst="rect">
            <a:avLst/>
          </a:prstGeom>
          <a:effectLst>
            <a:softEdge rad="381000"/>
          </a:effectLst>
        </p:spPr>
      </p:pic>
      <p:pic>
        <p:nvPicPr>
          <p:cNvPr id="6" name="Рисунок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20270" y="4734426"/>
            <a:ext cx="3511232" cy="2346982"/>
          </a:xfrm>
          <a:prstGeom prst="rect">
            <a:avLst/>
          </a:prstGeom>
          <a:effectLst>
            <a:softEdge rad="304800"/>
          </a:effectLst>
        </p:spPr>
      </p:pic>
      <p:pic>
        <p:nvPicPr>
          <p:cNvPr id="12" name="Рисунок 11"/>
          <p:cNvPicPr>
            <a:picLocks noChangeAspect="1"/>
          </p:cNvPicPr>
          <p:nvPr/>
        </p:nvPicPr>
        <p:blipFill rotWithShape="1">
          <a:blip r:embed="rId10">
            <a:extLst>
              <a:ext uri="{28A0092B-C50C-407E-A947-70E740481C1C}">
                <a14:useLocalDpi xmlns:a14="http://schemas.microsoft.com/office/drawing/2010/main" val="0"/>
              </a:ext>
            </a:extLst>
          </a:blip>
          <a:srcRect l="20573" r="20731" b="4945"/>
          <a:stretch/>
        </p:blipFill>
        <p:spPr>
          <a:xfrm>
            <a:off x="11046561" y="117231"/>
            <a:ext cx="1016691" cy="1241450"/>
          </a:xfrm>
          <a:prstGeom prst="rect">
            <a:avLst/>
          </a:prstGeom>
        </p:spPr>
      </p:pic>
      <p:pic>
        <p:nvPicPr>
          <p:cNvPr id="15" name="Рисунок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9897" y="403839"/>
            <a:ext cx="3250730" cy="2161389"/>
          </a:xfrm>
          <a:prstGeom prst="rect">
            <a:avLst/>
          </a:prstGeom>
          <a:effectLst>
            <a:softEdge rad="304800"/>
          </a:effectLst>
        </p:spPr>
      </p:pic>
    </p:spTree>
    <p:extLst>
      <p:ext uri="{BB962C8B-B14F-4D97-AF65-F5344CB8AC3E}">
        <p14:creationId xmlns:p14="http://schemas.microsoft.com/office/powerpoint/2010/main" val="51508416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40000"/>
          </a:blip>
          <a:tile tx="0" ty="0" sx="100000" sy="100000" flip="none" algn="tl"/>
        </a:blipFill>
        <a:effectLst/>
      </p:bgPr>
    </p:bg>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0" y="0"/>
            <a:ext cx="12192000" cy="6858000"/>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Безвозмездные поступления от других бюджетов бюджетной </a:t>
            </a:r>
            <a:br>
              <a:rPr lang="ru-RU" sz="2400" b="1" dirty="0" smtClean="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системы Российской Федерации за 2017 год</a:t>
            </a: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
            </a:r>
            <a:br>
              <a:rPr lang="ru-RU" sz="2400" b="1" dirty="0" smtClean="0">
                <a:solidFill>
                  <a:schemeClr val="tx1"/>
                </a:solidFill>
                <a:latin typeface="Times New Roman" panose="02020603050405020304" pitchFamily="18" charset="0"/>
                <a:cs typeface="Times New Roman" panose="02020603050405020304" pitchFamily="18" charset="0"/>
              </a:rPr>
            </a:br>
            <a:r>
              <a:rPr lang="ru-RU" sz="2400" b="1" dirty="0">
                <a:solidFill>
                  <a:schemeClr val="tx1"/>
                </a:solidFill>
                <a:latin typeface="Times New Roman" panose="02020603050405020304" pitchFamily="18" charset="0"/>
                <a:cs typeface="Times New Roman" panose="02020603050405020304" pitchFamily="18" charset="0"/>
              </a:rPr>
              <a:t/>
            </a:r>
            <a:br>
              <a:rPr lang="ru-RU" sz="2400" b="1" dirty="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
            </a:r>
            <a:br>
              <a:rPr lang="ru-RU" sz="2400" b="1" dirty="0" smtClean="0">
                <a:solidFill>
                  <a:schemeClr val="tx1"/>
                </a:solidFill>
                <a:latin typeface="Times New Roman" panose="02020603050405020304" pitchFamily="18" charset="0"/>
                <a:cs typeface="Times New Roman" panose="02020603050405020304" pitchFamily="18" charset="0"/>
              </a:rPr>
            </a:b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graphicFrame>
        <p:nvGraphicFramePr>
          <p:cNvPr id="10" name="Диаграмма 9"/>
          <p:cNvGraphicFramePr/>
          <p:nvPr>
            <p:extLst>
              <p:ext uri="{D42A27DB-BD31-4B8C-83A1-F6EECF244321}">
                <p14:modId xmlns:p14="http://schemas.microsoft.com/office/powerpoint/2010/main" val="1610415832"/>
              </p:ext>
            </p:extLst>
          </p:nvPr>
        </p:nvGraphicFramePr>
        <p:xfrm>
          <a:off x="208849" y="1416204"/>
          <a:ext cx="11774302" cy="51964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8767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7999"/>
          </a:xfrm>
          <a:noFill/>
        </p:spPr>
        <p:txBody>
          <a:bodyPr>
            <a:noAutofit/>
          </a:bodyPr>
          <a:lstStyle/>
          <a:p>
            <a:pPr algn="ctr"/>
            <a:r>
              <a:rPr lang="ru-RU" sz="3000" b="1" i="1" dirty="0" smtClean="0">
                <a:solidFill>
                  <a:schemeClr val="tx1"/>
                </a:solidFill>
                <a:latin typeface="Times New Roman" panose="02020603050405020304" pitchFamily="18" charset="0"/>
                <a:cs typeface="Times New Roman" panose="02020603050405020304" pitchFamily="18" charset="0"/>
              </a:rPr>
              <a:t>Исполнение бюджета </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3000" b="1" i="1" dirty="0" smtClean="0">
                <a:solidFill>
                  <a:schemeClr val="tx1"/>
                </a:solidFill>
                <a:latin typeface="Times New Roman" panose="02020603050405020304" pitchFamily="18" charset="0"/>
                <a:cs typeface="Times New Roman" panose="02020603050405020304" pitchFamily="18" charset="0"/>
              </a:rPr>
              <a:t>поселения по расходам за 2017г.</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3000" b="1" i="1" dirty="0" smtClean="0">
                <a:solidFill>
                  <a:schemeClr val="tx1"/>
                </a:solidFill>
                <a:latin typeface="Times New Roman" panose="02020603050405020304" pitchFamily="18" charset="0"/>
                <a:cs typeface="Times New Roman" panose="02020603050405020304" pitchFamily="18" charset="0"/>
              </a:rPr>
              <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3000" b="1" i="1" dirty="0" smtClean="0">
                <a:solidFill>
                  <a:schemeClr val="tx1"/>
                </a:solidFill>
                <a:latin typeface="Times New Roman" panose="02020603050405020304" pitchFamily="18" charset="0"/>
                <a:cs typeface="Times New Roman" panose="02020603050405020304" pitchFamily="18" charset="0"/>
              </a:rPr>
              <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1800" b="1" i="1" dirty="0">
                <a:solidFill>
                  <a:schemeClr val="tx1"/>
                </a:solidFill>
                <a:latin typeface="Times New Roman" panose="02020603050405020304" pitchFamily="18" charset="0"/>
                <a:cs typeface="Times New Roman" panose="02020603050405020304" pitchFamily="18" charset="0"/>
              </a:rPr>
              <a:t/>
            </a:r>
            <a:br>
              <a:rPr lang="ru-RU" sz="1800" b="1" i="1" dirty="0">
                <a:solidFill>
                  <a:schemeClr val="tx1"/>
                </a:solidFill>
                <a:latin typeface="Times New Roman" panose="02020603050405020304" pitchFamily="18" charset="0"/>
                <a:cs typeface="Times New Roman" panose="02020603050405020304" pitchFamily="18" charset="0"/>
              </a:rPr>
            </a:br>
            <a:endParaRPr lang="ru-RU" sz="1800" b="1" i="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sp>
        <p:nvSpPr>
          <p:cNvPr id="28" name="Прямоугольник 27"/>
          <p:cNvSpPr/>
          <p:nvPr/>
        </p:nvSpPr>
        <p:spPr>
          <a:xfrm>
            <a:off x="1118586" y="1020931"/>
            <a:ext cx="9942991" cy="319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tx1"/>
                </a:solidFill>
                <a:latin typeface="Times New Roman" panose="02020603050405020304" pitchFamily="18" charset="0"/>
                <a:cs typeface="Times New Roman" panose="02020603050405020304" pitchFamily="18" charset="0"/>
              </a:rPr>
              <a:t>В 2017 году бюджет поселения исполнен по расходам в сумме 34 844,7 тыс. рублей</a:t>
            </a:r>
            <a:endParaRPr lang="ru-RU" sz="2000" b="1" i="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18237571"/>
              </p:ext>
            </p:extLst>
          </p:nvPr>
        </p:nvGraphicFramePr>
        <p:xfrm>
          <a:off x="221941" y="1491448"/>
          <a:ext cx="11819167" cy="5384044"/>
        </p:xfrm>
        <a:graphic>
          <a:graphicData uri="http://schemas.openxmlformats.org/drawingml/2006/table">
            <a:tbl>
              <a:tblPr>
                <a:tableStyleId>{5C22544A-7EE6-4342-B048-85BDC9FD1C3A}</a:tableStyleId>
              </a:tblPr>
              <a:tblGrid>
                <a:gridCol w="776070"/>
                <a:gridCol w="5740140"/>
                <a:gridCol w="1047566"/>
                <a:gridCol w="1171852"/>
                <a:gridCol w="1162975"/>
                <a:gridCol w="896644"/>
                <a:gridCol w="1023920"/>
              </a:tblGrid>
              <a:tr h="846861">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Код </a:t>
                      </a:r>
                      <a:r>
                        <a:rPr lang="ru-RU" sz="1400" u="none" strike="noStrike" dirty="0" smtClean="0">
                          <a:effectLst/>
                          <a:latin typeface="Times New Roman" panose="02020603050405020304" pitchFamily="18" charset="0"/>
                          <a:cs typeface="Times New Roman" panose="02020603050405020304" pitchFamily="18" charset="0"/>
                        </a:rPr>
                        <a:t>раздела, подраздела</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Наименование показателя</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Утверждено на 2017 год</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Исполнено за 2017 год</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smtClean="0">
                          <a:effectLst/>
                          <a:latin typeface="Times New Roman" panose="02020603050405020304" pitchFamily="18" charset="0"/>
                          <a:cs typeface="Times New Roman" panose="02020603050405020304" pitchFamily="18" charset="0"/>
                        </a:rPr>
                        <a:t>Отклонение, тыс. рублей </a:t>
                      </a:r>
                      <a:r>
                        <a:rPr lang="ru-RU" sz="1400" u="none" strike="noStrike" dirty="0">
                          <a:effectLst/>
                          <a:latin typeface="Times New Roman" panose="02020603050405020304" pitchFamily="18" charset="0"/>
                          <a:cs typeface="Times New Roman" panose="02020603050405020304" pitchFamily="18" charset="0"/>
                        </a:rPr>
                        <a:t>(гр.3-гр.4)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 выполнения</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smtClean="0">
                          <a:effectLst/>
                          <a:latin typeface="Times New Roman" panose="02020603050405020304" pitchFamily="18" charset="0"/>
                          <a:cs typeface="Times New Roman" panose="02020603050405020304" pitchFamily="18" charset="0"/>
                        </a:rPr>
                        <a:t>Утверждено на 2018 год</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u="none" strike="noStrike">
                          <a:effectLst/>
                          <a:latin typeface="Times New Roman" panose="02020603050405020304" pitchFamily="18" charset="0"/>
                          <a:cs typeface="Times New Roman" panose="02020603050405020304" pitchFamily="18" charset="0"/>
                        </a:rPr>
                        <a:t>1</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t"/>
                      <a:r>
                        <a:rPr lang="ru-RU" sz="1400" u="none" strike="noStrike">
                          <a:effectLst/>
                          <a:latin typeface="Times New Roman" panose="02020603050405020304" pitchFamily="18" charset="0"/>
                          <a:cs typeface="Times New Roman" panose="02020603050405020304" pitchFamily="18" charset="0"/>
                        </a:rPr>
                        <a:t>2</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3</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smtClean="0">
                          <a:effectLst/>
                          <a:latin typeface="Times New Roman" panose="02020603050405020304" pitchFamily="18" charset="0"/>
                          <a:cs typeface="Times New Roman" panose="02020603050405020304" pitchFamily="18" charset="0"/>
                        </a:rPr>
                        <a:t>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1" u="none" strike="noStrike" dirty="0">
                          <a:effectLst/>
                          <a:latin typeface="Times New Roman" panose="02020603050405020304" pitchFamily="18" charset="0"/>
                          <a:cs typeface="Times New Roman" panose="02020603050405020304" pitchFamily="18" charset="0"/>
                        </a:rPr>
                        <a:t>01 00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b="1" u="none" strike="noStrike" dirty="0">
                          <a:effectLst/>
                          <a:latin typeface="Times New Roman" panose="02020603050405020304" pitchFamily="18" charset="0"/>
                          <a:cs typeface="Times New Roman" panose="02020603050405020304" pitchFamily="18" charset="0"/>
                        </a:rPr>
                        <a:t>Общегосударственные вопросы</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7 444,5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7 225,9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218,6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97,1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6 749,4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442487">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01 02</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dirty="0">
                          <a:effectLst/>
                          <a:latin typeface="Times New Roman" panose="02020603050405020304" pitchFamily="18" charset="0"/>
                          <a:cs typeface="Times New Roman" panose="02020603050405020304" pitchFamily="18" charset="0"/>
                        </a:rPr>
                        <a:t>Функционирование высшего должностного лица </a:t>
                      </a:r>
                      <a:r>
                        <a:rPr lang="ru-RU" sz="1400" u="none" strike="noStrike" dirty="0" smtClean="0">
                          <a:effectLst/>
                          <a:latin typeface="Times New Roman" panose="02020603050405020304" pitchFamily="18" charset="0"/>
                          <a:cs typeface="Times New Roman" panose="02020603050405020304" pitchFamily="18" charset="0"/>
                        </a:rPr>
                        <a:t>муниципального </a:t>
                      </a:r>
                      <a:r>
                        <a:rPr lang="ru-RU" sz="1400" u="none" strike="noStrike" dirty="0">
                          <a:effectLst/>
                          <a:latin typeface="Times New Roman" panose="02020603050405020304" pitchFamily="18" charset="0"/>
                          <a:cs typeface="Times New Roman" panose="02020603050405020304" pitchFamily="18" charset="0"/>
                        </a:rPr>
                        <a:t>образования</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1 566,7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1 429,7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137,0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91,3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1 436,6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54126">
                <a:tc>
                  <a:txBody>
                    <a:bodyPr/>
                    <a:lstStyle/>
                    <a:p>
                      <a:pPr algn="ctr" fontAlgn="t"/>
                      <a:r>
                        <a:rPr lang="ru-RU" sz="1400" u="none" strike="noStrike" dirty="0">
                          <a:effectLst/>
                          <a:latin typeface="Times New Roman" panose="02020603050405020304" pitchFamily="18" charset="0"/>
                          <a:cs typeface="Times New Roman" panose="02020603050405020304" pitchFamily="18" charset="0"/>
                        </a:rPr>
                        <a:t>01 04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dirty="0">
                          <a:effectLst/>
                          <a:latin typeface="Times New Roman" panose="02020603050405020304" pitchFamily="18" charset="0"/>
                          <a:cs typeface="Times New Roman" panose="02020603050405020304" pitchFamily="18" charset="0"/>
                        </a:rPr>
                        <a:t>Функционирование </a:t>
                      </a:r>
                      <a:r>
                        <a:rPr lang="ru-RU" sz="1400" u="none" strike="noStrike" dirty="0" smtClean="0">
                          <a:effectLst/>
                          <a:latin typeface="Times New Roman" panose="02020603050405020304" pitchFamily="18" charset="0"/>
                          <a:cs typeface="Times New Roman" panose="02020603050405020304" pitchFamily="18" charset="0"/>
                        </a:rPr>
                        <a:t>местных администраций</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4 685,4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4 619,9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65,5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98,6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4 589,6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42734">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01 07</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a:effectLst/>
                          <a:latin typeface="Times New Roman" panose="02020603050405020304" pitchFamily="18" charset="0"/>
                          <a:cs typeface="Times New Roman" panose="02020603050405020304" pitchFamily="18" charset="0"/>
                        </a:rPr>
                        <a:t>Обеспечение проведение выборов и референдумов</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288,8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285,2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3,6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98,8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01 13</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dirty="0">
                          <a:effectLst/>
                          <a:latin typeface="Times New Roman" panose="02020603050405020304" pitchFamily="18" charset="0"/>
                          <a:cs typeface="Times New Roman" panose="02020603050405020304" pitchFamily="18" charset="0"/>
                        </a:rPr>
                        <a:t>Другие общегосударственные вопросы</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903,6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891,1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12,5 </a:t>
                      </a:r>
                    </a:p>
                  </a:txBody>
                  <a:tcPr marL="9525" marR="9525" marT="9525" marB="0" anchor="ctr">
                    <a:noFill/>
                  </a:tcPr>
                </a:tc>
                <a:tc>
                  <a:txBody>
                    <a:bodyPr/>
                    <a:lstStyle/>
                    <a:p>
                      <a:pPr algn="ctr" fontAlgn="ctr"/>
                      <a:r>
                        <a:rPr lang="ru-RU" sz="1400" b="0" i="0" u="none" strike="noStrike" dirty="0">
                          <a:solidFill>
                            <a:srgbClr val="000000"/>
                          </a:solidFill>
                          <a:effectLst/>
                          <a:latin typeface="Times New Roman" panose="02020603050405020304" pitchFamily="18" charset="0"/>
                        </a:rPr>
                        <a:t>98,6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723,2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1" u="none" strike="noStrike" dirty="0">
                          <a:effectLst/>
                          <a:latin typeface="Times New Roman" panose="02020603050405020304" pitchFamily="18" charset="0"/>
                          <a:cs typeface="Times New Roman" panose="02020603050405020304" pitchFamily="18" charset="0"/>
                        </a:rPr>
                        <a:t>02 00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b="1" u="none" strike="noStrike" dirty="0">
                          <a:effectLst/>
                          <a:latin typeface="Times New Roman" panose="02020603050405020304" pitchFamily="18" charset="0"/>
                          <a:cs typeface="Times New Roman" panose="02020603050405020304" pitchFamily="18" charset="0"/>
                        </a:rPr>
                        <a:t>Национальная оборона</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1" i="0" u="none" strike="noStrike">
                          <a:solidFill>
                            <a:srgbClr val="000000"/>
                          </a:solidFill>
                          <a:effectLst/>
                          <a:latin typeface="Times New Roman" panose="02020603050405020304" pitchFamily="18" charset="0"/>
                        </a:rPr>
                        <a:t>270,3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270,3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0,0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293,0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3818">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02 03</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dirty="0">
                          <a:effectLst/>
                          <a:latin typeface="Times New Roman" panose="02020603050405020304" pitchFamily="18" charset="0"/>
                          <a:cs typeface="Times New Roman" panose="02020603050405020304" pitchFamily="18" charset="0"/>
                        </a:rPr>
                        <a:t>Мобилизационная и вневойсковая подготовка</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270,3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270,3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0,0 </a:t>
                      </a:r>
                    </a:p>
                  </a:txBody>
                  <a:tcPr marL="9525" marR="9525" marT="9525" marB="0" anchor="ctr">
                    <a:noFill/>
                  </a:tcPr>
                </a:tc>
                <a:tc>
                  <a:txBody>
                    <a:bodyPr/>
                    <a:lstStyle/>
                    <a:p>
                      <a:pPr algn="ctr" fontAlgn="ctr"/>
                      <a:r>
                        <a:rPr lang="ru-RU" sz="1400" b="0" i="0" u="none" strike="noStrike" dirty="0">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293,0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1" i="0" u="none" strike="noStrike">
                          <a:solidFill>
                            <a:srgbClr val="000000"/>
                          </a:solidFill>
                          <a:effectLst/>
                          <a:latin typeface="Times New Roman" panose="02020603050405020304" pitchFamily="18" charset="0"/>
                        </a:rPr>
                        <a:t>03 00</a:t>
                      </a:r>
                    </a:p>
                  </a:txBody>
                  <a:tcPr marL="9525" marR="9525" marT="9525" marB="0">
                    <a:noFill/>
                  </a:tcPr>
                </a:tc>
                <a:tc>
                  <a:txBody>
                    <a:bodyPr/>
                    <a:lstStyle/>
                    <a:p>
                      <a:pPr algn="just" fontAlgn="t"/>
                      <a:r>
                        <a:rPr lang="ru-RU" sz="1400" b="1" i="0" u="none" strike="noStrike">
                          <a:solidFill>
                            <a:srgbClr val="000000"/>
                          </a:solidFill>
                          <a:effectLst/>
                          <a:latin typeface="Times New Roman" panose="02020603050405020304" pitchFamily="18" charset="0"/>
                        </a:rPr>
                        <a:t>Национальная безопасность и правоохранительная деятельность</a:t>
                      </a:r>
                    </a:p>
                  </a:txBody>
                  <a:tcPr marL="9525" marR="9525" marT="9525" marB="0">
                    <a:noFill/>
                  </a:tcPr>
                </a:tc>
                <a:tc>
                  <a:txBody>
                    <a:bodyPr/>
                    <a:lstStyle/>
                    <a:p>
                      <a:pPr algn="ctr" fontAlgn="ctr"/>
                      <a:r>
                        <a:rPr lang="ru-RU" sz="1400" b="1" i="0" u="none" strike="noStrike">
                          <a:solidFill>
                            <a:srgbClr val="000000"/>
                          </a:solidFill>
                          <a:effectLst/>
                          <a:latin typeface="Times New Roman" panose="02020603050405020304" pitchFamily="18" charset="0"/>
                        </a:rPr>
                        <a:t>2 396,1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2 395,9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0,2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430349">
                <a:tc>
                  <a:txBody>
                    <a:bodyPr/>
                    <a:lstStyle/>
                    <a:p>
                      <a:pPr algn="ctr" fontAlgn="t"/>
                      <a:r>
                        <a:rPr lang="ru-RU" sz="1400" b="0" i="0" u="none" strike="noStrike">
                          <a:solidFill>
                            <a:srgbClr val="000000"/>
                          </a:solidFill>
                          <a:effectLst/>
                          <a:latin typeface="Times New Roman" panose="02020603050405020304" pitchFamily="18" charset="0"/>
                        </a:rPr>
                        <a:t>03 09</a:t>
                      </a:r>
                    </a:p>
                  </a:txBody>
                  <a:tcPr marL="9525" marR="9525" marT="9525" marB="0">
                    <a:noFill/>
                  </a:tcPr>
                </a:tc>
                <a:tc>
                  <a:txBody>
                    <a:bodyPr/>
                    <a:lstStyle/>
                    <a:p>
                      <a:pPr algn="just" fontAlgn="t"/>
                      <a:r>
                        <a:rPr lang="ru-RU" sz="1400" b="0" i="0" u="none" strike="noStrike" dirty="0">
                          <a:solidFill>
                            <a:srgbClr val="000000"/>
                          </a:solidFill>
                          <a:effectLst/>
                          <a:latin typeface="Times New Roman" panose="02020603050405020304" pitchFamily="18" charset="0"/>
                        </a:rPr>
                        <a:t>Защита населения и территории от чрезвычайных ситуаций природного и техногенного характера, гражданская оборона</a:t>
                      </a:r>
                    </a:p>
                  </a:txBody>
                  <a:tcPr marL="9525" marR="9525" marT="9525" marB="0">
                    <a:noFill/>
                  </a:tcPr>
                </a:tc>
                <a:tc>
                  <a:txBody>
                    <a:bodyPr/>
                    <a:lstStyle/>
                    <a:p>
                      <a:pPr algn="ctr" fontAlgn="ctr"/>
                      <a:r>
                        <a:rPr lang="ru-RU" sz="1400" b="0" i="0" u="none" strike="noStrike">
                          <a:solidFill>
                            <a:srgbClr val="000000"/>
                          </a:solidFill>
                          <a:effectLst/>
                          <a:latin typeface="Times New Roman" panose="02020603050405020304" pitchFamily="18" charset="0"/>
                        </a:rPr>
                        <a:t>2 396,1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2 395,9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0,2 </a:t>
                      </a:r>
                    </a:p>
                  </a:txBody>
                  <a:tcPr marL="9525" marR="9525" marT="9525" marB="0" anchor="ctr">
                    <a:noFill/>
                  </a:tcPr>
                </a:tc>
                <a:tc>
                  <a:txBody>
                    <a:bodyPr/>
                    <a:lstStyle/>
                    <a:p>
                      <a:pPr algn="ctr" fontAlgn="ctr"/>
                      <a:r>
                        <a:rPr lang="ru-RU" sz="1400" b="0" i="0" u="none" strike="noStrike" dirty="0">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1" u="none" strike="noStrike" dirty="0">
                          <a:effectLst/>
                          <a:latin typeface="Times New Roman" panose="02020603050405020304" pitchFamily="18" charset="0"/>
                          <a:cs typeface="Times New Roman" panose="02020603050405020304" pitchFamily="18" charset="0"/>
                        </a:rPr>
                        <a:t>04 00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b="1" u="none" strike="noStrike" dirty="0">
                          <a:effectLst/>
                          <a:latin typeface="Times New Roman" panose="02020603050405020304" pitchFamily="18" charset="0"/>
                          <a:cs typeface="Times New Roman" panose="02020603050405020304" pitchFamily="18" charset="0"/>
                        </a:rPr>
                        <a:t>Национальная экономика</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1" i="0" u="none" strike="noStrike">
                          <a:solidFill>
                            <a:srgbClr val="000000"/>
                          </a:solidFill>
                          <a:effectLst/>
                          <a:latin typeface="Times New Roman" panose="02020603050405020304" pitchFamily="18" charset="0"/>
                        </a:rPr>
                        <a:t>11 098,0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7 041,2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4 056,8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63,4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3 225,0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04 08</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Транспорт</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a:t>
                      </a:r>
                      <a:r>
                        <a:rPr lang="ru-RU"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100,0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u="none" strike="noStrike" dirty="0">
                          <a:effectLst/>
                          <a:latin typeface="Times New Roman" panose="02020603050405020304" pitchFamily="18" charset="0"/>
                          <a:cs typeface="Times New Roman" panose="02020603050405020304" pitchFamily="18" charset="0"/>
                        </a:rPr>
                        <a:t>04 09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dirty="0">
                          <a:effectLst/>
                          <a:latin typeface="Times New Roman" panose="02020603050405020304" pitchFamily="18" charset="0"/>
                          <a:cs typeface="Times New Roman" panose="02020603050405020304" pitchFamily="18" charset="0"/>
                        </a:rPr>
                        <a:t>Дорожное хозяйство (дорожные фонды)</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11 098,0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7 041,2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4 056,8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63,4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1 125,0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1" u="none" strike="noStrike" dirty="0">
                          <a:effectLst/>
                          <a:latin typeface="Times New Roman" panose="02020603050405020304" pitchFamily="18" charset="0"/>
                          <a:cs typeface="Times New Roman" panose="02020603050405020304" pitchFamily="18" charset="0"/>
                        </a:rPr>
                        <a:t>05 00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b="1" u="none" strike="noStrike" dirty="0">
                          <a:effectLst/>
                          <a:latin typeface="Times New Roman" panose="02020603050405020304" pitchFamily="18" charset="0"/>
                          <a:cs typeface="Times New Roman" panose="02020603050405020304" pitchFamily="18" charset="0"/>
                        </a:rPr>
                        <a:t>Жилищно-коммунальное хозяйство</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1" i="0" u="none" strike="noStrike">
                          <a:solidFill>
                            <a:srgbClr val="000000"/>
                          </a:solidFill>
                          <a:effectLst/>
                          <a:latin typeface="Times New Roman" panose="02020603050405020304" pitchFamily="18" charset="0"/>
                        </a:rPr>
                        <a:t>18 858,7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17 911,4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947,3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95,0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4 550,1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05 01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a:effectLst/>
                          <a:latin typeface="Times New Roman" panose="02020603050405020304" pitchFamily="18" charset="0"/>
                          <a:cs typeface="Times New Roman" panose="02020603050405020304" pitchFamily="18" charset="0"/>
                        </a:rPr>
                        <a:t>Жилищное хозяйство</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5 636,5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5 636,2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0,3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2 936,0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05 03</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a:effectLst/>
                          <a:latin typeface="Times New Roman" panose="02020603050405020304" pitchFamily="18" charset="0"/>
                          <a:cs typeface="Times New Roman" panose="02020603050405020304" pitchFamily="18" charset="0"/>
                        </a:rPr>
                        <a:t>Благоустройство</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12 237,5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11 290,6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946,9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92,3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1 097,7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3818">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05 05</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l" fontAlgn="t"/>
                      <a:r>
                        <a:rPr lang="ru-RU" sz="1400" u="none" strike="noStrike">
                          <a:effectLst/>
                          <a:latin typeface="Times New Roman" panose="02020603050405020304" pitchFamily="18" charset="0"/>
                          <a:cs typeface="Times New Roman" panose="02020603050405020304" pitchFamily="18" charset="0"/>
                        </a:rPr>
                        <a:t>Другие вопросы в области жилищно-коммунального хозяйства</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984,7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984,6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0,1 </a:t>
                      </a:r>
                    </a:p>
                  </a:txBody>
                  <a:tcPr marL="9525" marR="9525" marT="9525" marB="0" anchor="ctr">
                    <a:noFill/>
                  </a:tcPr>
                </a:tc>
                <a:tc>
                  <a:txBody>
                    <a:bodyPr/>
                    <a:lstStyle/>
                    <a:p>
                      <a:pPr algn="ctr" fontAlgn="ctr"/>
                      <a:r>
                        <a:rPr lang="ru-RU" sz="1400" b="0" i="0" u="none" strike="noStrike" dirty="0">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516,4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gridSpan="2">
                  <a:txBody>
                    <a:bodyPr/>
                    <a:lstStyle/>
                    <a:p>
                      <a:pPr algn="ctr" fontAlgn="t"/>
                      <a:r>
                        <a:rPr lang="ru-RU" sz="1400" b="1" u="none" strike="noStrike" dirty="0">
                          <a:effectLst/>
                          <a:latin typeface="Times New Roman" panose="02020603050405020304" pitchFamily="18" charset="0"/>
                          <a:cs typeface="Times New Roman" panose="02020603050405020304" pitchFamily="18" charset="0"/>
                        </a:rPr>
                        <a:t>Итого расходов</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hMerge="1">
                  <a:txBody>
                    <a:bodyPr/>
                    <a:lstStyle/>
                    <a:p>
                      <a:endParaRPr lang="ru-RU"/>
                    </a:p>
                  </a:txBody>
                  <a:tcPr/>
                </a:tc>
                <a:tc>
                  <a:txBody>
                    <a:bodyPr/>
                    <a:lstStyle/>
                    <a:p>
                      <a:pPr algn="ctr" fontAlgn="ctr"/>
                      <a:r>
                        <a:rPr lang="ru-RU" sz="1400" b="1" i="0" u="none" strike="noStrike">
                          <a:solidFill>
                            <a:srgbClr val="000000"/>
                          </a:solidFill>
                          <a:effectLst/>
                          <a:latin typeface="Times New Roman" panose="02020603050405020304" pitchFamily="18" charset="0"/>
                        </a:rPr>
                        <a:t>40 067,6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34 844,7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5 222,9 </a:t>
                      </a:r>
                    </a:p>
                  </a:txBody>
                  <a:tcPr marL="9525" marR="9525" marT="9525" marB="0" anchor="ctr">
                    <a:noFill/>
                  </a:tcPr>
                </a:tc>
                <a:tc>
                  <a:txBody>
                    <a:bodyPr/>
                    <a:lstStyle/>
                    <a:p>
                      <a:pPr algn="ctr" fontAlgn="ctr"/>
                      <a:r>
                        <a:rPr lang="ru-RU" sz="1400" b="1" i="0" u="none" strike="noStrike" dirty="0">
                          <a:solidFill>
                            <a:srgbClr val="000000"/>
                          </a:solidFill>
                          <a:effectLst/>
                          <a:latin typeface="Times New Roman" panose="02020603050405020304" pitchFamily="18" charset="0"/>
                        </a:rPr>
                        <a:t>87,0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14 837,5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bl>
          </a:graphicData>
        </a:graphic>
      </p:graphicFrame>
    </p:spTree>
    <p:extLst>
      <p:ext uri="{BB962C8B-B14F-4D97-AF65-F5344CB8AC3E}">
        <p14:creationId xmlns:p14="http://schemas.microsoft.com/office/powerpoint/2010/main" val="38474693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7999"/>
          </a:xfrm>
          <a:noFill/>
        </p:spPr>
        <p:txBody>
          <a:bodyPr>
            <a:noAutofit/>
          </a:bodyPr>
          <a:lstStyle/>
          <a:p>
            <a:pPr algn="ctr"/>
            <a:r>
              <a:rPr lang="ru-RU" sz="3000" b="1" i="1" dirty="0" smtClean="0">
                <a:solidFill>
                  <a:schemeClr val="tx1"/>
                </a:solidFill>
                <a:latin typeface="Times New Roman" panose="02020603050405020304" pitchFamily="18" charset="0"/>
                <a:cs typeface="Times New Roman" panose="02020603050405020304" pitchFamily="18" charset="0"/>
              </a:rPr>
              <a:t>Структура расходов</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2800" b="1" i="1" dirty="0" smtClean="0">
                <a:solidFill>
                  <a:schemeClr val="tx1"/>
                </a:solidFill>
                <a:latin typeface="Times New Roman" panose="02020603050405020304" pitchFamily="18" charset="0"/>
                <a:cs typeface="Times New Roman" panose="02020603050405020304" pitchFamily="18" charset="0"/>
              </a:rPr>
              <a:t>бюджета поселения в 2017году (тыс. рублей)</a:t>
            </a:r>
            <a:br>
              <a:rPr lang="ru-RU" sz="2800" b="1" i="1" dirty="0" smtClean="0">
                <a:solidFill>
                  <a:schemeClr val="tx1"/>
                </a:solidFill>
                <a:latin typeface="Times New Roman" panose="02020603050405020304" pitchFamily="18" charset="0"/>
                <a:cs typeface="Times New Roman" panose="02020603050405020304" pitchFamily="18" charset="0"/>
              </a:rPr>
            </a:br>
            <a:r>
              <a:rPr lang="ru-RU" sz="3000" b="1" i="1" dirty="0" smtClean="0">
                <a:solidFill>
                  <a:schemeClr val="tx1"/>
                </a:solidFill>
                <a:latin typeface="Times New Roman" panose="02020603050405020304" pitchFamily="18" charset="0"/>
                <a:cs typeface="Times New Roman" panose="02020603050405020304" pitchFamily="18" charset="0"/>
              </a:rPr>
              <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3000" b="1" i="1" dirty="0" smtClean="0">
                <a:solidFill>
                  <a:schemeClr val="tx1"/>
                </a:solidFill>
                <a:latin typeface="Times New Roman" panose="02020603050405020304" pitchFamily="18" charset="0"/>
                <a:cs typeface="Times New Roman" panose="02020603050405020304" pitchFamily="18" charset="0"/>
              </a:rPr>
              <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1800" b="1" i="1" dirty="0">
                <a:solidFill>
                  <a:schemeClr val="tx1"/>
                </a:solidFill>
                <a:latin typeface="Times New Roman" panose="02020603050405020304" pitchFamily="18" charset="0"/>
                <a:cs typeface="Times New Roman" panose="02020603050405020304" pitchFamily="18" charset="0"/>
              </a:rPr>
              <a:t/>
            </a:r>
            <a:br>
              <a:rPr lang="ru-RU" sz="1800" b="1" i="1" dirty="0">
                <a:solidFill>
                  <a:schemeClr val="tx1"/>
                </a:solidFill>
                <a:latin typeface="Times New Roman" panose="02020603050405020304" pitchFamily="18" charset="0"/>
                <a:cs typeface="Times New Roman" panose="02020603050405020304" pitchFamily="18" charset="0"/>
              </a:rPr>
            </a:br>
            <a:endParaRPr lang="ru-RU" sz="1800" b="1" i="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graphicFrame>
        <p:nvGraphicFramePr>
          <p:cNvPr id="9" name="Диаграмма 8"/>
          <p:cNvGraphicFramePr/>
          <p:nvPr>
            <p:extLst>
              <p:ext uri="{D42A27DB-BD31-4B8C-83A1-F6EECF244321}">
                <p14:modId xmlns:p14="http://schemas.microsoft.com/office/powerpoint/2010/main" val="2606190266"/>
              </p:ext>
            </p:extLst>
          </p:nvPr>
        </p:nvGraphicFramePr>
        <p:xfrm>
          <a:off x="1" y="1241450"/>
          <a:ext cx="12191999" cy="57488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85431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2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610" y="1"/>
            <a:ext cx="10234312" cy="6665494"/>
          </a:xfrm>
        </p:spPr>
        <p:txBody>
          <a:bodyPr>
            <a:normAutofit/>
          </a:bodyPr>
          <a:lstStyle/>
          <a:p>
            <a:pPr algn="ctr"/>
            <a:r>
              <a:rPr lang="ru-RU" sz="2000" b="1" dirty="0" smtClean="0">
                <a:solidFill>
                  <a:srgbClr val="660066"/>
                </a:solidFill>
                <a:latin typeface="Times New Roman" panose="02020603050405020304" pitchFamily="18" charset="0"/>
                <a:cs typeface="Times New Roman" panose="02020603050405020304" pitchFamily="18" charset="0"/>
              </a:rPr>
              <a:t/>
            </a:r>
            <a:br>
              <a:rPr lang="ru-RU" sz="2000" b="1" dirty="0" smtClean="0">
                <a:solidFill>
                  <a:srgbClr val="660066"/>
                </a:solidFill>
                <a:latin typeface="Times New Roman" panose="02020603050405020304" pitchFamily="18" charset="0"/>
                <a:cs typeface="Times New Roman" panose="02020603050405020304" pitchFamily="18" charset="0"/>
              </a:rPr>
            </a:br>
            <a:r>
              <a:rPr lang="ru-RU" sz="2000" b="1" dirty="0" smtClean="0">
                <a:solidFill>
                  <a:srgbClr val="660066"/>
                </a:solidFill>
                <a:latin typeface="Times New Roman" panose="02020603050405020304" pitchFamily="18" charset="0"/>
                <a:cs typeface="Times New Roman" panose="02020603050405020304" pitchFamily="18" charset="0"/>
              </a:rPr>
              <a:t>Расходы бюджета поселения в расчете на 1 жителя за </a:t>
            </a:r>
            <a:r>
              <a:rPr lang="ru-RU" sz="2000" b="1" dirty="0">
                <a:solidFill>
                  <a:srgbClr val="660066"/>
                </a:solidFill>
                <a:latin typeface="Times New Roman" panose="02020603050405020304" pitchFamily="18" charset="0"/>
                <a:cs typeface="Times New Roman" panose="02020603050405020304" pitchFamily="18" charset="0"/>
              </a:rPr>
              <a:t>2017 </a:t>
            </a:r>
            <a:r>
              <a:rPr lang="ru-RU" sz="2000" b="1" dirty="0" smtClean="0">
                <a:solidFill>
                  <a:srgbClr val="660066"/>
                </a:solidFill>
                <a:latin typeface="Times New Roman" panose="02020603050405020304" pitchFamily="18" charset="0"/>
                <a:cs typeface="Times New Roman" panose="02020603050405020304" pitchFamily="18" charset="0"/>
              </a:rPr>
              <a:t>год</a:t>
            </a:r>
            <a:r>
              <a:rPr lang="ru-RU" sz="2000" b="1" dirty="0">
                <a:solidFill>
                  <a:srgbClr val="660066"/>
                </a:solidFill>
                <a:latin typeface="Times New Roman" panose="02020603050405020304" pitchFamily="18" charset="0"/>
                <a:cs typeface="Times New Roman" panose="02020603050405020304" pitchFamily="18" charset="0"/>
              </a:rPr>
              <a:t/>
            </a:r>
            <a:br>
              <a:rPr lang="ru-RU" sz="2000" b="1" dirty="0">
                <a:solidFill>
                  <a:srgbClr val="660066"/>
                </a:solidFill>
                <a:latin typeface="Times New Roman" panose="02020603050405020304" pitchFamily="18" charset="0"/>
                <a:cs typeface="Times New Roman" panose="02020603050405020304" pitchFamily="18" charset="0"/>
              </a:rPr>
            </a:br>
            <a:r>
              <a:rPr lang="ru-RU" sz="2200" b="1" dirty="0" smtClean="0">
                <a:solidFill>
                  <a:srgbClr val="660066"/>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
            </a:r>
            <a:br>
              <a:rPr lang="ru-RU" b="1" dirty="0">
                <a:solidFill>
                  <a:schemeClr val="tx1"/>
                </a:solidFill>
                <a:latin typeface="Times New Roman" panose="02020603050405020304" pitchFamily="18" charset="0"/>
                <a:cs typeface="Times New Roman" panose="02020603050405020304" pitchFamily="18" charset="0"/>
              </a:rPr>
            </a:br>
            <a:endParaRPr lang="ru-RU"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sp>
        <p:nvSpPr>
          <p:cNvPr id="5" name="Выноска со стрелкой влево 4"/>
          <p:cNvSpPr/>
          <p:nvPr/>
        </p:nvSpPr>
        <p:spPr>
          <a:xfrm>
            <a:off x="4066675" y="995000"/>
            <a:ext cx="6858000" cy="712061"/>
          </a:xfrm>
          <a:prstGeom prst="leftArrowCallout">
            <a:avLst>
              <a:gd name="adj1" fmla="val 25000"/>
              <a:gd name="adj2" fmla="val 25000"/>
              <a:gd name="adj3" fmla="val 25000"/>
              <a:gd name="adj4" fmla="val 897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бюджета поселения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193232" y="1002086"/>
            <a:ext cx="2598821" cy="7120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30 592</a:t>
            </a:r>
          </a:p>
          <a:p>
            <a:pPr algn="ctr"/>
            <a:r>
              <a:rPr lang="ru-RU" sz="2400" b="1" dirty="0" smtClean="0">
                <a:solidFill>
                  <a:schemeClr val="tx1"/>
                </a:solidFill>
                <a:latin typeface="Times New Roman" panose="02020603050405020304" pitchFamily="18" charset="0"/>
                <a:cs typeface="Times New Roman" panose="02020603050405020304" pitchFamily="18" charset="0"/>
              </a:rPr>
              <a:t> рублей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76564" y="2913046"/>
            <a:ext cx="2057400" cy="7120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6 182      рубля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176564" y="2021519"/>
            <a:ext cx="2057400" cy="712061"/>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15 726 рублей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176564" y="3795165"/>
            <a:ext cx="2057400" cy="712061"/>
          </a:xfrm>
          <a:prstGeom prst="roundRect">
            <a:avLst/>
          </a:prstGeom>
          <a:solidFill>
            <a:srgbClr val="DF9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6 343     рубля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93699" y="4754678"/>
            <a:ext cx="2057400" cy="7120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2 104         рубля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4" name="Выноска со стрелкой влево 13"/>
          <p:cNvSpPr/>
          <p:nvPr/>
        </p:nvSpPr>
        <p:spPr>
          <a:xfrm>
            <a:off x="2492642" y="2933664"/>
            <a:ext cx="7333248" cy="712061"/>
          </a:xfrm>
          <a:prstGeom prst="leftArrowCallout">
            <a:avLst>
              <a:gd name="adj1" fmla="val 25000"/>
              <a:gd name="adj2" fmla="val 25000"/>
              <a:gd name="adj3" fmla="val 25000"/>
              <a:gd name="adj4" fmla="val 8971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на национальную экономику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5" name="Выноска со стрелкой влево 14"/>
          <p:cNvSpPr/>
          <p:nvPr/>
        </p:nvSpPr>
        <p:spPr>
          <a:xfrm>
            <a:off x="2496550" y="2039798"/>
            <a:ext cx="7345282" cy="712061"/>
          </a:xfrm>
          <a:prstGeom prst="leftArrowCallout">
            <a:avLst>
              <a:gd name="adj1" fmla="val 25000"/>
              <a:gd name="adj2" fmla="val 25000"/>
              <a:gd name="adj3" fmla="val 25000"/>
              <a:gd name="adj4" fmla="val 89714"/>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на жилищно-коммунальное хозяйство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6" name="Выноска со стрелкой влево 15"/>
          <p:cNvSpPr/>
          <p:nvPr/>
        </p:nvSpPr>
        <p:spPr>
          <a:xfrm>
            <a:off x="2508585" y="3833790"/>
            <a:ext cx="7333247" cy="712061"/>
          </a:xfrm>
          <a:prstGeom prst="leftArrowCallout">
            <a:avLst>
              <a:gd name="adj1" fmla="val 25000"/>
              <a:gd name="adj2" fmla="val 25000"/>
              <a:gd name="adj3" fmla="val 25000"/>
              <a:gd name="adj4" fmla="val 89714"/>
            </a:avLst>
          </a:prstGeom>
          <a:solidFill>
            <a:srgbClr val="DF9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на общегосударственные вопросы</a:t>
            </a:r>
          </a:p>
          <a:p>
            <a:pPr algn="ctr"/>
            <a:r>
              <a:rPr lang="ru-RU" sz="2400" b="1" dirty="0" smtClean="0">
                <a:solidFill>
                  <a:schemeClr val="tx1"/>
                </a:solidFill>
                <a:latin typeface="Times New Roman" panose="02020603050405020304" pitchFamily="18" charset="0"/>
                <a:cs typeface="Times New Roman" panose="02020603050405020304" pitchFamily="18" charset="0"/>
              </a:rPr>
              <a:t>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7" name="Выноска со стрелкой влево 16"/>
          <p:cNvSpPr/>
          <p:nvPr/>
        </p:nvSpPr>
        <p:spPr>
          <a:xfrm>
            <a:off x="2492643" y="4727656"/>
            <a:ext cx="7333247" cy="1027534"/>
          </a:xfrm>
          <a:prstGeom prst="leftArrowCallout">
            <a:avLst>
              <a:gd name="adj1" fmla="val 25000"/>
              <a:gd name="adj2" fmla="val 25000"/>
              <a:gd name="adj3" fmla="val 25000"/>
              <a:gd name="adj4" fmla="val 8971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на национальную безопасность и правоохранительную деятельность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4431" y="2920388"/>
            <a:ext cx="1778514" cy="712061"/>
          </a:xfrm>
          <a:prstGeom prst="rect">
            <a:avLst/>
          </a:prstGeom>
        </p:spPr>
      </p:pic>
      <p:pic>
        <p:nvPicPr>
          <p:cNvPr id="21" name="Рисунок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4431" y="2066654"/>
            <a:ext cx="1778515" cy="748618"/>
          </a:xfrm>
          <a:prstGeom prst="rect">
            <a:avLst/>
          </a:prstGeom>
        </p:spPr>
      </p:pic>
      <p:pic>
        <p:nvPicPr>
          <p:cNvPr id="22" name="Рисунок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7285" y="3812809"/>
            <a:ext cx="1790548" cy="729252"/>
          </a:xfrm>
          <a:prstGeom prst="rect">
            <a:avLst/>
          </a:prstGeom>
          <a:noFill/>
        </p:spPr>
      </p:pic>
      <p:pic>
        <p:nvPicPr>
          <p:cNvPr id="2050" name="Рисунок 1" descr="http://images.myshared.ru/5/409894/slide_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8373" y="5931458"/>
            <a:ext cx="1790550" cy="83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Скругленный прямоугольник 18"/>
          <p:cNvSpPr/>
          <p:nvPr/>
        </p:nvSpPr>
        <p:spPr>
          <a:xfrm>
            <a:off x="164532" y="5931458"/>
            <a:ext cx="2057400" cy="71206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237          рублей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3" name="Выноска со стрелкой влево 22"/>
          <p:cNvSpPr/>
          <p:nvPr/>
        </p:nvSpPr>
        <p:spPr>
          <a:xfrm>
            <a:off x="2492643" y="5953434"/>
            <a:ext cx="7333247" cy="712061"/>
          </a:xfrm>
          <a:prstGeom prst="leftArrowCallout">
            <a:avLst>
              <a:gd name="adj1" fmla="val 25000"/>
              <a:gd name="adj2" fmla="val 25000"/>
              <a:gd name="adj3" fmla="val 25000"/>
              <a:gd name="adj4" fmla="val 897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на национальную оборону</a:t>
            </a:r>
          </a:p>
          <a:p>
            <a:pPr algn="ctr"/>
            <a:r>
              <a:rPr lang="ru-RU" sz="2400" b="1" dirty="0" smtClean="0">
                <a:solidFill>
                  <a:schemeClr val="tx1"/>
                </a:solidFill>
                <a:latin typeface="Times New Roman" panose="02020603050405020304" pitchFamily="18" charset="0"/>
                <a:cs typeface="Times New Roman" panose="02020603050405020304" pitchFamily="18" charset="0"/>
              </a:rPr>
              <a:t>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images.myshared.ru/62/1349483/slide_1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7434" y="4754678"/>
            <a:ext cx="1861489" cy="100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129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7353" y="224496"/>
            <a:ext cx="10234312" cy="6460958"/>
          </a:xfrm>
        </p:spPr>
        <p:txBody>
          <a:bodyPr>
            <a:normAutofit/>
          </a:bodyPr>
          <a:lstStyle/>
          <a:p>
            <a:pPr algn="ctr"/>
            <a: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Национальная экономика</a:t>
            </a:r>
            <a:r>
              <a:rPr lang="ru-RU" b="1" dirty="0" smtClean="0">
                <a:solidFill>
                  <a:schemeClr val="tx1"/>
                </a:solidFill>
                <a:latin typeface="Times New Roman" panose="02020603050405020304" pitchFamily="18" charset="0"/>
                <a:cs typeface="Times New Roman" panose="02020603050405020304" pitchFamily="18" charset="0"/>
              </a:rPr>
              <a:t/>
            </a:r>
            <a:br>
              <a:rPr lang="ru-RU" b="1" dirty="0" smtClean="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в 2017 году расходы  составили 7 041,2 тыс. рублей </a:t>
            </a:r>
            <a:endParaRPr lang="ru-RU" sz="2400"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graphicFrame>
        <p:nvGraphicFramePr>
          <p:cNvPr id="17" name="Диаграмма 16"/>
          <p:cNvGraphicFramePr/>
          <p:nvPr>
            <p:extLst>
              <p:ext uri="{D42A27DB-BD31-4B8C-83A1-F6EECF244321}">
                <p14:modId xmlns:p14="http://schemas.microsoft.com/office/powerpoint/2010/main" val="2550187640"/>
              </p:ext>
            </p:extLst>
          </p:nvPr>
        </p:nvGraphicFramePr>
        <p:xfrm>
          <a:off x="4294973" y="1549261"/>
          <a:ext cx="4183671" cy="3744907"/>
        </p:xfrm>
        <a:graphic>
          <a:graphicData uri="http://schemas.openxmlformats.org/drawingml/2006/chart">
            <c:chart xmlns:c="http://schemas.openxmlformats.org/drawingml/2006/chart" xmlns:r="http://schemas.openxmlformats.org/officeDocument/2006/relationships" r:id="rId5"/>
          </a:graphicData>
        </a:graphic>
      </p:graphicFrame>
      <p:pic>
        <p:nvPicPr>
          <p:cNvPr id="21" name="Рисунок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 y="3540112"/>
            <a:ext cx="4195592" cy="2377502"/>
          </a:xfrm>
          <a:prstGeom prst="rect">
            <a:avLst/>
          </a:prstGeom>
          <a:effectLst>
            <a:softEdge rad="330200"/>
          </a:effectLst>
        </p:spPr>
      </p:pic>
      <p:pic>
        <p:nvPicPr>
          <p:cNvPr id="19" name="Рисунок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135" y="1549261"/>
            <a:ext cx="3266321" cy="1683039"/>
          </a:xfrm>
          <a:prstGeom prst="rect">
            <a:avLst/>
          </a:prstGeom>
          <a:effectLst>
            <a:softEdge rad="330200"/>
          </a:effectLst>
        </p:spPr>
      </p:pic>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9532" y="1706137"/>
            <a:ext cx="3458580" cy="2706065"/>
          </a:xfrm>
          <a:prstGeom prst="rect">
            <a:avLst/>
          </a:prstGeom>
          <a:effectLst>
            <a:softEdge rad="279400"/>
          </a:effectLst>
        </p:spPr>
      </p:pic>
      <p:pic>
        <p:nvPicPr>
          <p:cNvPr id="7" name="Рисунок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8517" y="4412203"/>
            <a:ext cx="3409595" cy="2336098"/>
          </a:xfrm>
          <a:prstGeom prst="rect">
            <a:avLst/>
          </a:prstGeom>
          <a:effectLst>
            <a:softEdge rad="215900"/>
          </a:effectLst>
        </p:spPr>
      </p:pic>
      <p:pic>
        <p:nvPicPr>
          <p:cNvPr id="23" name="Рисунок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6740" y="4893431"/>
            <a:ext cx="3735659" cy="1908215"/>
          </a:xfrm>
          <a:prstGeom prst="rect">
            <a:avLst/>
          </a:prstGeom>
          <a:effectLst>
            <a:softEdge rad="228600"/>
          </a:effectLst>
        </p:spPr>
      </p:pic>
    </p:spTree>
    <p:extLst>
      <p:ext uri="{BB962C8B-B14F-4D97-AF65-F5344CB8AC3E}">
        <p14:creationId xmlns:p14="http://schemas.microsoft.com/office/powerpoint/2010/main" val="2256765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4000"/>
            <a:lum/>
          </a:blip>
          <a:srcRect/>
          <a:tile tx="0" ty="0" sx="100000" sy="100000" flip="none" algn="tl"/>
        </a:blipFill>
        <a:effectLst/>
      </p:bgPr>
    </p:bg>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73" y="4467488"/>
            <a:ext cx="3779735" cy="1839945"/>
          </a:xfrm>
          <a:prstGeom prst="rect">
            <a:avLst/>
          </a:prstGeom>
          <a:effectLst>
            <a:softEdge rad="241300"/>
          </a:effectLst>
        </p:spPr>
      </p:pic>
      <p:sp>
        <p:nvSpPr>
          <p:cNvPr id="2" name="Заголовок 1"/>
          <p:cNvSpPr>
            <a:spLocks noGrp="1"/>
          </p:cNvSpPr>
          <p:nvPr>
            <p:ph type="title"/>
          </p:nvPr>
        </p:nvSpPr>
        <p:spPr>
          <a:xfrm>
            <a:off x="918610" y="204537"/>
            <a:ext cx="10234312" cy="6460958"/>
          </a:xfrm>
        </p:spPr>
        <p:txBody>
          <a:bodyPr>
            <a:normAutofit/>
          </a:bodyPr>
          <a:lstStyle/>
          <a:p>
            <a:pPr algn="ctr"/>
            <a: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Жилищно-коммунальное хозяйство</a:t>
            </a:r>
            <a:b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в </a:t>
            </a:r>
            <a:r>
              <a:rPr lang="ru-RU" sz="2400" b="1" dirty="0">
                <a:solidFill>
                  <a:schemeClr val="tx1"/>
                </a:solidFill>
                <a:latin typeface="Times New Roman" panose="02020603050405020304" pitchFamily="18" charset="0"/>
                <a:cs typeface="Times New Roman" panose="02020603050405020304" pitchFamily="18" charset="0"/>
              </a:rPr>
              <a:t>2017 году расходы  составили </a:t>
            </a:r>
            <a:r>
              <a:rPr lang="ru-RU" sz="2400" b="1" dirty="0" smtClean="0">
                <a:solidFill>
                  <a:schemeClr val="tx1"/>
                </a:solidFill>
                <a:latin typeface="Times New Roman" panose="02020603050405020304" pitchFamily="18" charset="0"/>
                <a:cs typeface="Times New Roman" panose="02020603050405020304" pitchFamily="18" charset="0"/>
              </a:rPr>
              <a:t>17 911,4 тыс. рублей </a:t>
            </a:r>
            <a:endParaRPr lang="ru-RU" sz="2400" dirty="0"/>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graphicFrame>
        <p:nvGraphicFramePr>
          <p:cNvPr id="17" name="Диаграмма 16"/>
          <p:cNvGraphicFramePr/>
          <p:nvPr>
            <p:extLst>
              <p:ext uri="{D42A27DB-BD31-4B8C-83A1-F6EECF244321}">
                <p14:modId xmlns:p14="http://schemas.microsoft.com/office/powerpoint/2010/main" val="2402596304"/>
              </p:ext>
            </p:extLst>
          </p:nvPr>
        </p:nvGraphicFramePr>
        <p:xfrm>
          <a:off x="4084341" y="1266100"/>
          <a:ext cx="7987192" cy="3908066"/>
        </p:xfrm>
        <a:graphic>
          <a:graphicData uri="http://schemas.openxmlformats.org/drawingml/2006/chart">
            <c:chart xmlns:c="http://schemas.openxmlformats.org/drawingml/2006/chart" xmlns:r="http://schemas.openxmlformats.org/officeDocument/2006/relationships" r:id="rId6"/>
          </a:graphicData>
        </a:graphic>
      </p:graphicFrame>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866" y="1464584"/>
            <a:ext cx="4044319" cy="2828636"/>
          </a:xfrm>
          <a:prstGeom prst="rect">
            <a:avLst/>
          </a:prstGeom>
          <a:effectLst>
            <a:softEdge rad="241300"/>
          </a:effectLst>
        </p:spPr>
      </p:pic>
      <p:pic>
        <p:nvPicPr>
          <p:cNvPr id="16" name="Рисунок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6689" y="5218770"/>
            <a:ext cx="4953030" cy="1446725"/>
          </a:xfrm>
          <a:prstGeom prst="rect">
            <a:avLst/>
          </a:prstGeom>
          <a:effectLst>
            <a:softEdge rad="393700"/>
          </a:effectLst>
        </p:spPr>
      </p:pic>
      <p:pic>
        <p:nvPicPr>
          <p:cNvPr id="10" name="Рисунок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7222" y="4467488"/>
            <a:ext cx="2964310" cy="2379360"/>
          </a:xfrm>
          <a:prstGeom prst="rect">
            <a:avLst/>
          </a:prstGeom>
          <a:effectLst>
            <a:softEdge rad="215900"/>
          </a:effectLst>
        </p:spPr>
      </p:pic>
    </p:spTree>
    <p:extLst>
      <p:ext uri="{BB962C8B-B14F-4D97-AF65-F5344CB8AC3E}">
        <p14:creationId xmlns:p14="http://schemas.microsoft.com/office/powerpoint/2010/main" val="2547228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8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610" y="204537"/>
            <a:ext cx="10234312" cy="6460958"/>
          </a:xfrm>
        </p:spPr>
        <p:txBody>
          <a:bodyPr>
            <a:normAutofit/>
          </a:bodyPr>
          <a:lstStyle/>
          <a:p>
            <a:pPr algn="ctr"/>
            <a: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Общегосударственные вопросы</a:t>
            </a:r>
            <a:b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в </a:t>
            </a:r>
            <a:r>
              <a:rPr lang="ru-RU" sz="2400" b="1" dirty="0">
                <a:solidFill>
                  <a:schemeClr val="tx1"/>
                </a:solidFill>
                <a:latin typeface="Times New Roman" panose="02020603050405020304" pitchFamily="18" charset="0"/>
                <a:cs typeface="Times New Roman" panose="02020603050405020304" pitchFamily="18" charset="0"/>
              </a:rPr>
              <a:t>2017 году расходы  составили </a:t>
            </a:r>
            <a:r>
              <a:rPr lang="ru-RU" sz="2400" b="1" dirty="0" smtClean="0">
                <a:solidFill>
                  <a:schemeClr val="tx1"/>
                </a:solidFill>
                <a:latin typeface="Times New Roman" panose="02020603050405020304" pitchFamily="18" charset="0"/>
                <a:cs typeface="Times New Roman" panose="02020603050405020304" pitchFamily="18" charset="0"/>
              </a:rPr>
              <a:t>7 225,9 тыс. рублей </a:t>
            </a:r>
            <a:endParaRPr lang="ru-RU" sz="2400"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graphicFrame>
        <p:nvGraphicFramePr>
          <p:cNvPr id="17" name="Диаграмма 16"/>
          <p:cNvGraphicFramePr/>
          <p:nvPr>
            <p:extLst>
              <p:ext uri="{D42A27DB-BD31-4B8C-83A1-F6EECF244321}">
                <p14:modId xmlns:p14="http://schemas.microsoft.com/office/powerpoint/2010/main" val="3033694604"/>
              </p:ext>
            </p:extLst>
          </p:nvPr>
        </p:nvGraphicFramePr>
        <p:xfrm>
          <a:off x="120316" y="1629672"/>
          <a:ext cx="11911263" cy="50358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8477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610" y="204537"/>
            <a:ext cx="10234312" cy="6460958"/>
          </a:xfrm>
        </p:spPr>
        <p:txBody>
          <a:bodyPr>
            <a:normAutofit/>
          </a:bodyPr>
          <a:lstStyle/>
          <a:p>
            <a:pPr algn="ctr"/>
            <a:r>
              <a:rPr lang="ru-RU" b="1" dirty="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Национальная безопасность и правоохранительная </a:t>
            </a:r>
            <a:r>
              <a:rPr lang="ru-RU"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деятельность, национальная </a:t>
            </a:r>
            <a:r>
              <a:rPr lang="ru-RU" b="1" dirty="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оборона</a:t>
            </a:r>
            <a:r>
              <a:rPr lang="ru-RU" b="1" dirty="0">
                <a:solidFill>
                  <a:schemeClr val="tx1"/>
                </a:solidFill>
                <a:latin typeface="Times New Roman" panose="02020603050405020304" pitchFamily="18" charset="0"/>
                <a:cs typeface="Times New Roman" panose="02020603050405020304" pitchFamily="18" charset="0"/>
              </a:rPr>
              <a:t/>
            </a:r>
            <a:br>
              <a:rPr lang="ru-RU" b="1" dirty="0">
                <a:solidFill>
                  <a:schemeClr val="tx1"/>
                </a:solidFill>
                <a:latin typeface="Times New Roman" panose="02020603050405020304" pitchFamily="18" charset="0"/>
                <a:cs typeface="Times New Roman" panose="02020603050405020304" pitchFamily="18" charset="0"/>
              </a:rPr>
            </a:br>
            <a:r>
              <a:rPr lang="ru-RU" sz="2400" b="1" dirty="0">
                <a:solidFill>
                  <a:schemeClr val="tx1"/>
                </a:solidFill>
                <a:latin typeface="Times New Roman" panose="02020603050405020304" pitchFamily="18" charset="0"/>
                <a:cs typeface="Times New Roman" panose="02020603050405020304" pitchFamily="18" charset="0"/>
              </a:rPr>
              <a:t>в 2017 году расходы  составили </a:t>
            </a:r>
            <a:r>
              <a:rPr lang="ru-RU" sz="2400" b="1" dirty="0" smtClean="0">
                <a:solidFill>
                  <a:schemeClr val="tx1"/>
                </a:solidFill>
                <a:latin typeface="Times New Roman" panose="02020603050405020304" pitchFamily="18" charset="0"/>
                <a:cs typeface="Times New Roman" panose="02020603050405020304" pitchFamily="18" charset="0"/>
              </a:rPr>
              <a:t>2 666,2 тыс. рублей </a:t>
            </a:r>
            <a:endParaRPr lang="ru-RU" sz="2400"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graphicFrame>
        <p:nvGraphicFramePr>
          <p:cNvPr id="17" name="Диаграмма 16"/>
          <p:cNvGraphicFramePr/>
          <p:nvPr>
            <p:extLst>
              <p:ext uri="{D42A27DB-BD31-4B8C-83A1-F6EECF244321}">
                <p14:modId xmlns:p14="http://schemas.microsoft.com/office/powerpoint/2010/main" val="3563585273"/>
              </p:ext>
            </p:extLst>
          </p:nvPr>
        </p:nvGraphicFramePr>
        <p:xfrm>
          <a:off x="375697" y="2488619"/>
          <a:ext cx="4983002" cy="3872479"/>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2" descr="http://images.myshared.ru/62/1349483/slide_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0254" y="2286000"/>
            <a:ext cx="3267307" cy="2453268"/>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12" name="Рисунок 1" descr="http://images.myshared.ru/5/409894/slide_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971" y="4538547"/>
            <a:ext cx="3869473" cy="2282184"/>
          </a:xfrm>
          <a:prstGeom prst="rect">
            <a:avLst/>
          </a:prstGeom>
          <a:noFill/>
          <a:ln>
            <a:noFill/>
          </a:ln>
          <a:effectLst>
            <a:softEdge rad="190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7812" y="2364059"/>
            <a:ext cx="3302742" cy="2174488"/>
          </a:xfrm>
          <a:prstGeom prst="rect">
            <a:avLst/>
          </a:prstGeom>
          <a:effectLst>
            <a:softEdge rad="165100"/>
          </a:effectLst>
        </p:spPr>
      </p:pic>
    </p:spTree>
    <p:extLst>
      <p:ext uri="{BB962C8B-B14F-4D97-AF65-F5344CB8AC3E}">
        <p14:creationId xmlns:p14="http://schemas.microsoft.com/office/powerpoint/2010/main" val="2478303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48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610" y="469231"/>
            <a:ext cx="10234312" cy="6196263"/>
          </a:xfrm>
        </p:spPr>
        <p:txBody>
          <a:bodyPr>
            <a:normAutofit/>
          </a:bodyPr>
          <a:lstStyle/>
          <a:p>
            <a:pPr algn="ctr"/>
            <a:r>
              <a:rPr lang="ru-RU" sz="32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Исполнение бюджета по источникам финансирования дефицита бюджета поселения</a:t>
            </a:r>
            <a: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
            </a:r>
            <a:b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br>
            <a:endParaRPr lang="ru-RU" sz="2400"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sp>
        <p:nvSpPr>
          <p:cNvPr id="5" name="Скругленный прямоугольник 4"/>
          <p:cNvSpPr/>
          <p:nvPr/>
        </p:nvSpPr>
        <p:spPr>
          <a:xfrm>
            <a:off x="133350" y="1541721"/>
            <a:ext cx="7830435" cy="372139"/>
          </a:xfrm>
          <a:prstGeom prst="roundRect">
            <a:avLst/>
          </a:prstGeom>
          <a:gradFill>
            <a:gsLst>
              <a:gs pos="80000">
                <a:schemeClr val="accent1">
                  <a:lumMod val="0"/>
                  <a:lumOff val="100000"/>
                </a:schemeClr>
              </a:gs>
              <a:gs pos="76000">
                <a:srgbClr val="AAC2D5"/>
              </a:gs>
              <a:gs pos="90000">
                <a:schemeClr val="accent2">
                  <a:lumMod val="75000"/>
                </a:schemeClr>
              </a:gs>
              <a:gs pos="42479">
                <a:srgbClr val="A0C9E9"/>
              </a:gs>
              <a:gs pos="21000">
                <a:schemeClr val="accent2">
                  <a:lumMod val="75000"/>
                </a:schemeClr>
              </a:gs>
              <a:gs pos="62000">
                <a:schemeClr val="accent1">
                  <a:lumMod val="0"/>
                  <a:lumOff val="100000"/>
                </a:schemeClr>
              </a:gs>
              <a:gs pos="39000">
                <a:schemeClr val="accent2">
                  <a:lumMod val="60000"/>
                  <a:lumOff val="4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000" b="1" dirty="0" smtClean="0">
                <a:solidFill>
                  <a:schemeClr val="bg1"/>
                </a:solidFill>
                <a:latin typeface="Times New Roman" panose="02020603050405020304" pitchFamily="18" charset="0"/>
                <a:cs typeface="Times New Roman" panose="02020603050405020304" pitchFamily="18" charset="0"/>
              </a:rPr>
              <a:t>Бюджетные кредиты:</a:t>
            </a:r>
          </a:p>
          <a:p>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8429438" y="1710681"/>
            <a:ext cx="3642094" cy="4390727"/>
          </a:xfrm>
          <a:prstGeom prst="roundRect">
            <a:avLst/>
          </a:prstGeom>
          <a:gradFill>
            <a:gsLst>
              <a:gs pos="80000">
                <a:schemeClr val="accent1">
                  <a:lumMod val="0"/>
                  <a:lumOff val="100000"/>
                </a:schemeClr>
              </a:gs>
              <a:gs pos="76000">
                <a:srgbClr val="AAC2D5"/>
              </a:gs>
              <a:gs pos="90000">
                <a:schemeClr val="accent2">
                  <a:lumMod val="75000"/>
                </a:schemeClr>
              </a:gs>
              <a:gs pos="42479">
                <a:srgbClr val="A0C9E9"/>
              </a:gs>
              <a:gs pos="21000">
                <a:schemeClr val="accent2">
                  <a:lumMod val="75000"/>
                </a:schemeClr>
              </a:gs>
              <a:gs pos="62000">
                <a:schemeClr val="accent1">
                  <a:lumMod val="0"/>
                  <a:lumOff val="100000"/>
                </a:schemeClr>
              </a:gs>
              <a:gs pos="39000">
                <a:schemeClr val="accent2">
                  <a:lumMod val="60000"/>
                  <a:lumOff val="4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ru-RU" sz="2000" b="1" dirty="0" smtClean="0">
              <a:solidFill>
                <a:schemeClr val="tx1"/>
              </a:solidFill>
              <a:latin typeface="Times New Roman" panose="02020603050405020304" pitchFamily="18" charset="0"/>
              <a:cs typeface="Times New Roman" panose="02020603050405020304" pitchFamily="18" charset="0"/>
            </a:endParaRPr>
          </a:p>
          <a:p>
            <a:pPr algn="ctr"/>
            <a:endParaRPr lang="ru-RU" sz="2000" b="1" dirty="0" smtClean="0">
              <a:solidFill>
                <a:schemeClr val="tx1"/>
              </a:solidFill>
              <a:latin typeface="Times New Roman" panose="02020603050405020304" pitchFamily="18" charset="0"/>
              <a:cs typeface="Times New Roman" panose="02020603050405020304" pitchFamily="18" charset="0"/>
            </a:endParaRPr>
          </a:p>
          <a:p>
            <a:pPr algn="ctr"/>
            <a:r>
              <a:rPr lang="ru-RU" sz="2000" b="1" dirty="0" smtClean="0">
                <a:solidFill>
                  <a:schemeClr val="tx1"/>
                </a:solidFill>
                <a:latin typeface="Times New Roman" panose="02020603050405020304" pitchFamily="18" charset="0"/>
                <a:cs typeface="Times New Roman" panose="02020603050405020304" pitchFamily="18" charset="0"/>
              </a:rPr>
              <a:t>2017 год:</a:t>
            </a:r>
          </a:p>
          <a:p>
            <a:pPr algn="ctr"/>
            <a:endParaRPr lang="ru-RU" sz="2000" b="1" dirty="0">
              <a:solidFill>
                <a:schemeClr val="tx1"/>
              </a:solidFill>
              <a:latin typeface="Times New Roman" panose="02020603050405020304" pitchFamily="18" charset="0"/>
              <a:cs typeface="Times New Roman" panose="02020603050405020304" pitchFamily="18" charset="0"/>
            </a:endParaRPr>
          </a:p>
          <a:p>
            <a:r>
              <a:rPr lang="ru-RU" sz="2000" b="1" dirty="0" smtClean="0">
                <a:solidFill>
                  <a:schemeClr val="tx1"/>
                </a:solidFill>
                <a:latin typeface="Times New Roman" panose="02020603050405020304" pitchFamily="18" charset="0"/>
                <a:cs typeface="Times New Roman" panose="02020603050405020304" pitchFamily="18" charset="0"/>
              </a:rPr>
              <a:t>План –</a:t>
            </a:r>
            <a:r>
              <a:rPr lang="en-US" sz="2000" b="1"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сбалансированный бюджет</a:t>
            </a:r>
            <a:endParaRPr lang="en-US" sz="2000" b="1" dirty="0" smtClean="0">
              <a:solidFill>
                <a:schemeClr val="tx1"/>
              </a:solidFill>
              <a:latin typeface="Times New Roman" panose="02020603050405020304" pitchFamily="18" charset="0"/>
              <a:cs typeface="Times New Roman" panose="02020603050405020304" pitchFamily="18" charset="0"/>
            </a:endParaRPr>
          </a:p>
          <a:p>
            <a:endParaRPr lang="ru-RU" sz="2000" b="1" dirty="0" smtClean="0">
              <a:solidFill>
                <a:schemeClr val="tx1"/>
              </a:solidFill>
              <a:latin typeface="Times New Roman" panose="02020603050405020304" pitchFamily="18" charset="0"/>
              <a:cs typeface="Times New Roman" panose="02020603050405020304" pitchFamily="18" charset="0"/>
            </a:endParaRPr>
          </a:p>
          <a:p>
            <a:r>
              <a:rPr lang="ru-RU" sz="2000" b="1" dirty="0" smtClean="0">
                <a:solidFill>
                  <a:schemeClr val="tx1"/>
                </a:solidFill>
                <a:latin typeface="Times New Roman" panose="02020603050405020304" pitchFamily="18" charset="0"/>
                <a:cs typeface="Times New Roman" panose="02020603050405020304" pitchFamily="18" charset="0"/>
              </a:rPr>
              <a:t>Факт – профицит 1 782,3 тыс. рублей</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417452834"/>
              </p:ext>
            </p:extLst>
          </p:nvPr>
        </p:nvGraphicFramePr>
        <p:xfrm>
          <a:off x="233916" y="1988285"/>
          <a:ext cx="7555907" cy="4763390"/>
        </p:xfrm>
        <a:graphic>
          <a:graphicData uri="http://schemas.openxmlformats.org/drawingml/2006/table">
            <a:tbl>
              <a:tblPr firstRow="1" firstCol="1" bandRow="1">
                <a:effectLst>
                  <a:innerShdw blurRad="63500" dist="50800" dir="18900000">
                    <a:prstClr val="black">
                      <a:alpha val="50000"/>
                    </a:prstClr>
                  </a:innerShdw>
                </a:effectLst>
              </a:tblPr>
              <a:tblGrid>
                <a:gridCol w="2353396"/>
                <a:gridCol w="985228"/>
                <a:gridCol w="754911"/>
                <a:gridCol w="797442"/>
                <a:gridCol w="978195"/>
                <a:gridCol w="744279"/>
                <a:gridCol w="942456"/>
              </a:tblGrid>
              <a:tr h="1466661">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Обязательства</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Объем заимствований на 1 января 2017 года (тыс. рублей) </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Объем привлечения в 2017 году (тыс. рублей)</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Объем погашения в 2017 году (тыс. рублей)</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Планируемый объем заимствований на 1 января 2018 года (тыс. рублей)</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Объем погашения в 2018 году (тыс. рублей)</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Планируемый объем заимствований на 1 января 2019 года (тыс. рублей)</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504">
                <a:tc gridSpan="7">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Обязательства, действующие на 1 января 2017 года</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50607">
                <a:tc>
                  <a:txBody>
                    <a:bodyPr/>
                    <a:lstStyle/>
                    <a:p>
                      <a:pPr>
                        <a:spcAft>
                          <a:spcPts val="0"/>
                        </a:spcAft>
                      </a:pPr>
                      <a:r>
                        <a:rPr lang="ru-RU" sz="1300">
                          <a:effectLst/>
                          <a:latin typeface="Times New Roman" panose="02020603050405020304" pitchFamily="18" charset="0"/>
                          <a:ea typeface="Times New Roman" panose="02020603050405020304" pitchFamily="18" charset="0"/>
                        </a:rPr>
                        <a:t>Объем заимствований (бюджетные кредиты, полученные из окружного бюджета)</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504">
                <a:tc gridSpan="7">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Обязательства, планируемые в 2017 году</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86013">
                <a:tc>
                  <a:txBody>
                    <a:bodyPr/>
                    <a:lstStyle/>
                    <a:p>
                      <a:pPr>
                        <a:spcAft>
                          <a:spcPts val="0"/>
                        </a:spcAft>
                      </a:pPr>
                      <a:r>
                        <a:rPr lang="ru-RU" sz="1300" dirty="0">
                          <a:effectLst/>
                          <a:latin typeface="Times New Roman" panose="02020603050405020304" pitchFamily="18" charset="0"/>
                          <a:ea typeface="Times New Roman" panose="02020603050405020304" pitchFamily="18" charset="0"/>
                        </a:rPr>
                        <a:t>Объем заимствований (бюджетные кредиты, полученные из окружного бюджета)</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smtClean="0">
                          <a:effectLst/>
                          <a:latin typeface="Times New Roman" panose="02020603050405020304" pitchFamily="18" charset="0"/>
                          <a:ea typeface="Times New Roman" panose="02020603050405020304" pitchFamily="18" charset="0"/>
                        </a:rPr>
                        <a:t>0,0</a:t>
                      </a:r>
                      <a:endParaRPr lang="ru-RU" sz="1300" dirty="0">
                        <a:effectLst/>
                        <a:latin typeface="Times New Roman" panose="02020603050405020304" pitchFamily="18" charset="0"/>
                        <a:ea typeface="Times New Roman" panose="02020603050405020304" pitchFamily="18" charset="0"/>
                      </a:endParaRP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smtClean="0">
                          <a:effectLst/>
                          <a:latin typeface="Times New Roman" panose="02020603050405020304" pitchFamily="18" charset="0"/>
                          <a:ea typeface="Times New Roman" panose="02020603050405020304" pitchFamily="18" charset="0"/>
                        </a:rPr>
                        <a:t>0,0</a:t>
                      </a:r>
                      <a:endParaRPr lang="ru-RU" sz="1300" dirty="0">
                        <a:effectLst/>
                        <a:latin typeface="Times New Roman" panose="02020603050405020304" pitchFamily="18" charset="0"/>
                        <a:ea typeface="Times New Roman" panose="02020603050405020304" pitchFamily="18" charset="0"/>
                      </a:endParaRP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088">
                <a:tc gridSpan="7">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Обязательства, планируемые в 2018 году</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86013">
                <a:tc>
                  <a:txBody>
                    <a:bodyPr/>
                    <a:lstStyle/>
                    <a:p>
                      <a:pPr>
                        <a:spcAft>
                          <a:spcPts val="0"/>
                        </a:spcAft>
                      </a:pPr>
                      <a:r>
                        <a:rPr lang="ru-RU" sz="1300" dirty="0">
                          <a:effectLst/>
                          <a:latin typeface="Times New Roman" panose="02020603050405020304" pitchFamily="18" charset="0"/>
                          <a:ea typeface="Times New Roman" panose="02020603050405020304" pitchFamily="18" charset="0"/>
                        </a:rPr>
                        <a:t>Объем заимствований (бюджетные кредиты, полученные из окружного бюджета)</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smtClean="0">
                          <a:effectLst/>
                          <a:latin typeface="Times New Roman" panose="02020603050405020304" pitchFamily="18" charset="0"/>
                          <a:ea typeface="Times New Roman" panose="02020603050405020304" pitchFamily="18" charset="0"/>
                        </a:rPr>
                        <a:t>0,0</a:t>
                      </a:r>
                      <a:endParaRPr lang="ru-RU" sz="1300" dirty="0">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4000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80000">
              <a:schemeClr val="accent1">
                <a:lumMod val="0"/>
                <a:lumOff val="100000"/>
              </a:schemeClr>
            </a:gs>
            <a:gs pos="76000">
              <a:srgbClr val="AAC2D5"/>
            </a:gs>
            <a:gs pos="90000">
              <a:schemeClr val="accent2">
                <a:lumMod val="75000"/>
              </a:schemeClr>
            </a:gs>
            <a:gs pos="42479">
              <a:srgbClr val="A0C9E9"/>
            </a:gs>
            <a:gs pos="21000">
              <a:schemeClr val="accent2">
                <a:lumMod val="75000"/>
              </a:schemeClr>
            </a:gs>
            <a:gs pos="62000">
              <a:schemeClr val="accent1">
                <a:lumMod val="0"/>
                <a:lumOff val="100000"/>
              </a:schemeClr>
            </a:gs>
            <a:gs pos="39000">
              <a:schemeClr val="accent2">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712" y="117231"/>
            <a:ext cx="9814107" cy="6655709"/>
          </a:xfrm>
        </p:spPr>
        <p:txBody>
          <a:bodyPr>
            <a:normAutofit/>
          </a:bodyPr>
          <a:lstStyle/>
          <a:p>
            <a:pPr algn="ctr"/>
            <a:r>
              <a:rPr lang="ru-RU" sz="2400" b="1" dirty="0">
                <a:solidFill>
                  <a:schemeClr val="tx1"/>
                </a:solidFill>
                <a:latin typeface="Times New Roman" panose="02020603050405020304" pitchFamily="18" charset="0"/>
                <a:cs typeface="Times New Roman" panose="02020603050405020304" pitchFamily="18" charset="0"/>
              </a:rPr>
              <a:t>Динамика исполнения расходов по муниципальным </a:t>
            </a:r>
            <a:r>
              <a:rPr lang="ru-RU" sz="2400" b="1" dirty="0" smtClean="0">
                <a:solidFill>
                  <a:schemeClr val="tx1"/>
                </a:solidFill>
                <a:latin typeface="Times New Roman" panose="02020603050405020304" pitchFamily="18" charset="0"/>
                <a:cs typeface="Times New Roman" panose="02020603050405020304" pitchFamily="18" charset="0"/>
              </a:rPr>
              <a:t/>
            </a:r>
            <a:br>
              <a:rPr lang="ru-RU" sz="2400" b="1" dirty="0" smtClean="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программам поселения за 2017 год </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0573" r="20731" b="4945"/>
          <a:stretch/>
        </p:blipFill>
        <p:spPr>
          <a:xfrm>
            <a:off x="10942819" y="117231"/>
            <a:ext cx="1016691" cy="124145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815028588"/>
              </p:ext>
            </p:extLst>
          </p:nvPr>
        </p:nvGraphicFramePr>
        <p:xfrm>
          <a:off x="390292" y="1460811"/>
          <a:ext cx="11548624" cy="2899429"/>
        </p:xfrm>
        <a:graphic>
          <a:graphicData uri="http://schemas.openxmlformats.org/drawingml/2006/table">
            <a:tbl>
              <a:tblPr>
                <a:tableStyleId>{5C22544A-7EE6-4342-B048-85BDC9FD1C3A}</a:tableStyleId>
              </a:tblPr>
              <a:tblGrid>
                <a:gridCol w="6143102"/>
                <a:gridCol w="1039257"/>
                <a:gridCol w="1047565"/>
                <a:gridCol w="1242874"/>
                <a:gridCol w="1029810"/>
                <a:gridCol w="1046016"/>
              </a:tblGrid>
              <a:tr h="746927">
                <a:tc>
                  <a:txBody>
                    <a:bodyPr/>
                    <a:lstStyle/>
                    <a:p>
                      <a:pPr algn="ctr" fontAlgn="ctr"/>
                      <a:r>
                        <a:rPr lang="ru-RU" sz="1200" u="none" strike="noStrike" dirty="0">
                          <a:effectLst/>
                        </a:rPr>
                        <a:t>Наименование показателя</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Утверждено на 2017 год</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Исполнено за 2017 год</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Отклонение (</a:t>
                      </a:r>
                      <a:r>
                        <a:rPr lang="ru-RU" sz="1200" u="none" strike="noStrike" dirty="0" smtClean="0">
                          <a:effectLst/>
                        </a:rPr>
                        <a:t>гр.3-гр.4)</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 выполнения</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smtClean="0">
                          <a:effectLst/>
                        </a:rPr>
                        <a:t>Утверждено на 2018 год</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r>
              <a:tr h="181516">
                <a:tc>
                  <a:txBody>
                    <a:bodyPr/>
                    <a:lstStyle/>
                    <a:p>
                      <a:pPr algn="ctr" fontAlgn="t"/>
                      <a:r>
                        <a:rPr lang="ru-RU" sz="1200" u="none" strike="noStrike">
                          <a:effectLst/>
                        </a:rPr>
                        <a:t>2</a:t>
                      </a:r>
                      <a:endParaRPr lang="ru-RU" sz="1200" b="1" i="0" u="none" strike="noStrike">
                        <a:solidFill>
                          <a:srgbClr val="000000"/>
                        </a:solidFill>
                        <a:effectLst/>
                        <a:latin typeface="Times New Roman" panose="02020603050405020304" pitchFamily="18" charset="0"/>
                      </a:endParaRPr>
                    </a:p>
                  </a:txBody>
                  <a:tcPr marL="9525" marR="9525" marT="9525" marB="0">
                    <a:noFill/>
                  </a:tcPr>
                </a:tc>
                <a:tc>
                  <a:txBody>
                    <a:bodyPr/>
                    <a:lstStyle/>
                    <a:p>
                      <a:pPr algn="ctr" fontAlgn="ctr"/>
                      <a:r>
                        <a:rPr lang="ru-RU" sz="1200" u="none" strike="noStrike">
                          <a:effectLst/>
                        </a:rPr>
                        <a:t>3</a:t>
                      </a:r>
                      <a:endParaRPr lang="ru-RU" sz="1200" b="1" i="0" u="none" strike="noStrike">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a:effectLst/>
                        </a:rPr>
                        <a:t>4</a:t>
                      </a:r>
                      <a:endParaRPr lang="ru-RU" sz="1200" b="1" i="0" u="none" strike="noStrike">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a:effectLst/>
                        </a:rPr>
                        <a:t>5</a:t>
                      </a:r>
                      <a:endParaRPr lang="ru-RU" sz="1200" b="1" i="0" u="none" strike="noStrike">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6</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6</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r>
              <a:tr h="407516">
                <a:tc>
                  <a:txBody>
                    <a:bodyPr/>
                    <a:lstStyle/>
                    <a:p>
                      <a:pPr algn="just" fontAlgn="ctr"/>
                      <a:r>
                        <a:rPr lang="ru-RU" sz="1200" b="1" u="none" strike="noStrike" dirty="0">
                          <a:effectLst/>
                        </a:rPr>
                        <a:t>Муниципальная программа «Развитие территории муниципального образования городское поселение </a:t>
                      </a:r>
                      <a:r>
                        <a:rPr lang="ru-RU" sz="1200" b="1" u="none" strike="noStrike" dirty="0" smtClean="0">
                          <a:effectLst/>
                        </a:rPr>
                        <a:t>Беринговский на </a:t>
                      </a:r>
                      <a:r>
                        <a:rPr lang="ru-RU" sz="1200" b="1" u="none" strike="noStrike" dirty="0">
                          <a:effectLst/>
                        </a:rPr>
                        <a:t>2017-2019 годы»</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1" i="0" u="none" strike="noStrike">
                          <a:solidFill>
                            <a:srgbClr val="000000"/>
                          </a:solidFill>
                          <a:effectLst/>
                          <a:latin typeface="Times New Roman" panose="02020603050405020304" pitchFamily="18" charset="0"/>
                        </a:rPr>
                        <a:t>28 972,0 </a:t>
                      </a:r>
                    </a:p>
                  </a:txBody>
                  <a:tcPr marL="9525" marR="9525" marT="9525" marB="0" anchor="ctr">
                    <a:noFill/>
                  </a:tcPr>
                </a:tc>
                <a:tc>
                  <a:txBody>
                    <a:bodyPr/>
                    <a:lstStyle/>
                    <a:p>
                      <a:pPr algn="ctr" fontAlgn="ctr"/>
                      <a:r>
                        <a:rPr lang="ru-RU" sz="1200" b="1" i="0" u="none" strike="noStrike">
                          <a:solidFill>
                            <a:srgbClr val="000000"/>
                          </a:solidFill>
                          <a:effectLst/>
                          <a:latin typeface="Times New Roman" panose="02020603050405020304" pitchFamily="18" charset="0"/>
                        </a:rPr>
                        <a:t>23 968,0 </a:t>
                      </a:r>
                    </a:p>
                  </a:txBody>
                  <a:tcPr marL="9525" marR="9525" marT="9525" marB="0" anchor="ctr">
                    <a:noFill/>
                  </a:tcPr>
                </a:tc>
                <a:tc>
                  <a:txBody>
                    <a:bodyPr/>
                    <a:lstStyle/>
                    <a:p>
                      <a:pPr algn="ctr" fontAlgn="ctr"/>
                      <a:r>
                        <a:rPr lang="ru-RU" sz="1200" b="1" i="0" u="none" strike="noStrike">
                          <a:solidFill>
                            <a:srgbClr val="000000"/>
                          </a:solidFill>
                          <a:effectLst/>
                          <a:latin typeface="Times New Roman" panose="02020603050405020304" pitchFamily="18" charset="0"/>
                        </a:rPr>
                        <a:t>5 004,0 </a:t>
                      </a:r>
                    </a:p>
                  </a:txBody>
                  <a:tcPr marL="9525" marR="9525" marT="9525" marB="0" anchor="ctr">
                    <a:noFill/>
                  </a:tcPr>
                </a:tc>
                <a:tc>
                  <a:txBody>
                    <a:bodyPr/>
                    <a:lstStyle/>
                    <a:p>
                      <a:pPr algn="ctr" fontAlgn="ctr"/>
                      <a:r>
                        <a:rPr lang="ru-RU" sz="1200" b="1" i="0" u="none" strike="noStrike">
                          <a:solidFill>
                            <a:srgbClr val="000000"/>
                          </a:solidFill>
                          <a:effectLst/>
                          <a:latin typeface="Times New Roman" panose="02020603050405020304" pitchFamily="18" charset="0"/>
                        </a:rPr>
                        <a:t>82,7 </a:t>
                      </a:r>
                    </a:p>
                  </a:txBody>
                  <a:tcPr marL="9525" marR="9525" marT="9525" marB="0" anchor="ctr">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7 981,9</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r>
              <a:tr h="206377">
                <a:tc>
                  <a:txBody>
                    <a:bodyPr/>
                    <a:lstStyle/>
                    <a:p>
                      <a:pPr algn="just" fontAlgn="ctr"/>
                      <a:r>
                        <a:rPr lang="ru-RU" sz="1200" u="none" strike="noStrike" dirty="0">
                          <a:effectLst/>
                        </a:rPr>
                        <a:t>Подпрограмма «Дорожное хозяйство»</a:t>
                      </a:r>
                      <a:endParaRPr lang="ru-RU" sz="1200" b="0"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11 924,9 </a:t>
                      </a: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7 516,8 </a:t>
                      </a: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4 408,1 </a:t>
                      </a: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63,0 </a:t>
                      </a:r>
                    </a:p>
                  </a:txBody>
                  <a:tcPr marL="9525" marR="9525" marT="9525" marB="0" anchor="ctr">
                    <a:noFill/>
                  </a:tcPr>
                </a:tc>
                <a:tc>
                  <a:txBody>
                    <a:bodyPr/>
                    <a:lstStyle/>
                    <a:p>
                      <a:pPr algn="ctr" fontAlgn="ctr"/>
                      <a:r>
                        <a:rPr lang="ru-RU" sz="1200" b="0" i="0" u="none" strike="noStrike" dirty="0" smtClean="0">
                          <a:solidFill>
                            <a:srgbClr val="000000"/>
                          </a:solidFill>
                          <a:effectLst/>
                          <a:latin typeface="Times New Roman" panose="02020603050405020304" pitchFamily="18" charset="0"/>
                        </a:rPr>
                        <a:t>3 448,7</a:t>
                      </a:r>
                      <a:endParaRPr lang="ru-RU" sz="1200" b="0" i="0" u="none" strike="noStrike" dirty="0">
                        <a:solidFill>
                          <a:srgbClr val="000000"/>
                        </a:solidFill>
                        <a:effectLst/>
                        <a:latin typeface="Times New Roman" panose="02020603050405020304" pitchFamily="18" charset="0"/>
                      </a:endParaRPr>
                    </a:p>
                  </a:txBody>
                  <a:tcPr marL="9525" marR="9525" marT="9525" marB="0" anchor="ctr">
                    <a:noFill/>
                  </a:tcPr>
                </a:tc>
              </a:tr>
              <a:tr h="206377">
                <a:tc>
                  <a:txBody>
                    <a:bodyPr/>
                    <a:lstStyle/>
                    <a:p>
                      <a:pPr algn="just" fontAlgn="ctr"/>
                      <a:r>
                        <a:rPr lang="ru-RU" sz="1200" u="none" strike="noStrike">
                          <a:effectLst/>
                        </a:rPr>
                        <a:t>Подпрограмма «Жилищно-коммунальное хозяйство»</a:t>
                      </a:r>
                      <a:endParaRPr lang="ru-RU" sz="1200" b="0" i="0" u="none" strike="noStrike">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5 636,5 </a:t>
                      </a: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5 636,2 </a:t>
                      </a: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0,3 </a:t>
                      </a: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200" b="0" i="0" u="none" strike="noStrike" dirty="0" smtClean="0">
                          <a:solidFill>
                            <a:srgbClr val="000000"/>
                          </a:solidFill>
                          <a:effectLst/>
                          <a:latin typeface="Times New Roman" panose="02020603050405020304" pitchFamily="18" charset="0"/>
                        </a:rPr>
                        <a:t>3 659,2</a:t>
                      </a:r>
                      <a:endParaRPr lang="ru-RU" sz="1200" b="0" i="0" u="none" strike="noStrike" dirty="0">
                        <a:solidFill>
                          <a:srgbClr val="000000"/>
                        </a:solidFill>
                        <a:effectLst/>
                        <a:latin typeface="Times New Roman" panose="02020603050405020304" pitchFamily="18" charset="0"/>
                      </a:endParaRPr>
                    </a:p>
                  </a:txBody>
                  <a:tcPr marL="9525" marR="9525" marT="9525" marB="0" anchor="ctr">
                    <a:noFill/>
                  </a:tcPr>
                </a:tc>
              </a:tr>
              <a:tr h="361894">
                <a:tc>
                  <a:txBody>
                    <a:bodyPr/>
                    <a:lstStyle/>
                    <a:p>
                      <a:pPr algn="just" fontAlgn="ctr"/>
                      <a:r>
                        <a:rPr lang="ru-RU" sz="1200" u="none" strike="noStrike" dirty="0">
                          <a:effectLst/>
                        </a:rPr>
                        <a:t>Подпрограмма «Обеспечение санитарного содержания и благоустройство территории городского поселения </a:t>
                      </a:r>
                      <a:r>
                        <a:rPr lang="ru-RU" sz="1200" u="none" strike="noStrike" dirty="0" smtClean="0">
                          <a:effectLst/>
                        </a:rPr>
                        <a:t>Беринговский»</a:t>
                      </a:r>
                      <a:endParaRPr lang="ru-RU" sz="1200" b="0"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11 410,6 </a:t>
                      </a: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10 815,0 </a:t>
                      </a: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595,6 </a:t>
                      </a:r>
                    </a:p>
                  </a:txBody>
                  <a:tcPr marL="9525" marR="9525" marT="9525" marB="0" anchor="ctr">
                    <a:noFill/>
                  </a:tcPr>
                </a:tc>
                <a:tc>
                  <a:txBody>
                    <a:bodyPr/>
                    <a:lstStyle/>
                    <a:p>
                      <a:pPr algn="ctr" fontAlgn="ctr"/>
                      <a:r>
                        <a:rPr lang="ru-RU" sz="1200" b="0" i="0" u="none" strike="noStrike">
                          <a:solidFill>
                            <a:srgbClr val="000000"/>
                          </a:solidFill>
                          <a:effectLst/>
                          <a:latin typeface="Times New Roman" panose="02020603050405020304" pitchFamily="18" charset="0"/>
                        </a:rPr>
                        <a:t>94,8 </a:t>
                      </a:r>
                    </a:p>
                  </a:txBody>
                  <a:tcPr marL="9525" marR="9525" marT="9525" marB="0" anchor="ctr">
                    <a:noFill/>
                  </a:tcPr>
                </a:tc>
                <a:tc>
                  <a:txBody>
                    <a:bodyPr/>
                    <a:lstStyle/>
                    <a:p>
                      <a:pPr algn="ctr" fontAlgn="ctr"/>
                      <a:r>
                        <a:rPr lang="ru-RU" sz="1200" b="0" i="0" u="none" strike="noStrike" dirty="0" smtClean="0">
                          <a:solidFill>
                            <a:srgbClr val="000000"/>
                          </a:solidFill>
                          <a:effectLst/>
                          <a:latin typeface="Times New Roman" panose="02020603050405020304" pitchFamily="18" charset="0"/>
                        </a:rPr>
                        <a:t>874,0</a:t>
                      </a:r>
                      <a:endParaRPr lang="ru-RU" sz="1200" b="0" i="0" u="none" strike="noStrike" dirty="0">
                        <a:solidFill>
                          <a:srgbClr val="000000"/>
                        </a:solidFill>
                        <a:effectLst/>
                        <a:latin typeface="Times New Roman" panose="02020603050405020304" pitchFamily="18" charset="0"/>
                      </a:endParaRPr>
                    </a:p>
                  </a:txBody>
                  <a:tcPr marL="9525" marR="9525" marT="9525" marB="0" anchor="ctr">
                    <a:noFill/>
                  </a:tcPr>
                </a:tc>
              </a:tr>
              <a:tr h="526575">
                <a:tc>
                  <a:txBody>
                    <a:bodyPr/>
                    <a:lstStyle/>
                    <a:p>
                      <a:pPr marL="0" algn="just" defTabSz="457200" rtl="0" eaLnBrk="1" fontAlgn="ctr" latinLnBrk="0" hangingPunct="1"/>
                      <a:r>
                        <a:rPr lang="ru-RU" sz="1200" b="1" u="none" strike="noStrike" kern="1200" dirty="0" smtClean="0">
                          <a:solidFill>
                            <a:schemeClr val="dk1"/>
                          </a:solidFill>
                          <a:effectLst/>
                          <a:latin typeface="+mn-lt"/>
                          <a:ea typeface="+mn-ea"/>
                          <a:cs typeface="+mn-cs"/>
                        </a:rPr>
                        <a:t>Муниципальная программа "Обеспечение первичных мер пожарной безопасности на территории городского поселения Беринговский на 2016-2018 годы»</a:t>
                      </a:r>
                      <a:endParaRPr lang="ru-RU" sz="1200" b="1" u="none" strike="noStrike" kern="1200" dirty="0">
                        <a:solidFill>
                          <a:schemeClr val="dk1"/>
                        </a:solidFill>
                        <a:effectLst/>
                        <a:latin typeface="+mn-lt"/>
                        <a:ea typeface="+mn-ea"/>
                        <a:cs typeface="+mn-cs"/>
                      </a:endParaRPr>
                    </a:p>
                  </a:txBody>
                  <a:tcPr marL="9525" marR="9525" marT="9525" marB="0">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0,0</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0,0</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0,0</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0,0</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20,0</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r>
              <a:tr h="206377">
                <a:tc>
                  <a:txBody>
                    <a:bodyPr/>
                    <a:lstStyle/>
                    <a:p>
                      <a:pPr algn="l" fontAlgn="t"/>
                      <a:r>
                        <a:rPr lang="ru-RU" sz="1200" b="1" u="none" strike="noStrike" dirty="0">
                          <a:effectLst/>
                        </a:rPr>
                        <a:t>Итого по муниципальным программам:</a:t>
                      </a:r>
                      <a:endParaRPr lang="ru-RU" sz="1200" b="1" i="0" u="none" strike="noStrike" dirty="0">
                        <a:solidFill>
                          <a:srgbClr val="000000"/>
                        </a:solidFill>
                        <a:effectLst/>
                        <a:latin typeface="Times New Roman" panose="02020603050405020304" pitchFamily="18" charset="0"/>
                      </a:endParaRPr>
                    </a:p>
                  </a:txBody>
                  <a:tcPr marL="9525" marR="9525" marT="9525" marB="0">
                    <a:noFill/>
                  </a:tcPr>
                </a:tc>
                <a:tc>
                  <a:txBody>
                    <a:bodyPr/>
                    <a:lstStyle/>
                    <a:p>
                      <a:pPr algn="ctr" fontAlgn="ctr"/>
                      <a:r>
                        <a:rPr lang="ru-RU" sz="1200" b="1" i="0" u="none" strike="noStrike">
                          <a:solidFill>
                            <a:srgbClr val="000000"/>
                          </a:solidFill>
                          <a:effectLst/>
                          <a:latin typeface="Times New Roman" panose="02020603050405020304" pitchFamily="18" charset="0"/>
                        </a:rPr>
                        <a:t>28 972,0 </a:t>
                      </a:r>
                    </a:p>
                  </a:txBody>
                  <a:tcPr marL="9525" marR="9525" marT="9525" marB="0" anchor="ctr">
                    <a:noFill/>
                  </a:tcPr>
                </a:tc>
                <a:tc>
                  <a:txBody>
                    <a:bodyPr/>
                    <a:lstStyle/>
                    <a:p>
                      <a:pPr algn="ctr" fontAlgn="ctr"/>
                      <a:r>
                        <a:rPr lang="ru-RU" sz="1200" b="1" i="0" u="none" strike="noStrike">
                          <a:solidFill>
                            <a:srgbClr val="000000"/>
                          </a:solidFill>
                          <a:effectLst/>
                          <a:latin typeface="Times New Roman" panose="02020603050405020304" pitchFamily="18" charset="0"/>
                        </a:rPr>
                        <a:t>23 968,0 </a:t>
                      </a:r>
                    </a:p>
                  </a:txBody>
                  <a:tcPr marL="9525" marR="9525" marT="9525" marB="0" anchor="ctr">
                    <a:noFill/>
                  </a:tcPr>
                </a:tc>
                <a:tc>
                  <a:txBody>
                    <a:bodyPr/>
                    <a:lstStyle/>
                    <a:p>
                      <a:pPr algn="ctr" fontAlgn="ctr"/>
                      <a:r>
                        <a:rPr lang="ru-RU" sz="1200" b="1" i="0" u="none" strike="noStrike">
                          <a:solidFill>
                            <a:srgbClr val="000000"/>
                          </a:solidFill>
                          <a:effectLst/>
                          <a:latin typeface="Times New Roman" panose="02020603050405020304" pitchFamily="18" charset="0"/>
                        </a:rPr>
                        <a:t>5 004,0 </a:t>
                      </a:r>
                    </a:p>
                  </a:txBody>
                  <a:tcPr marL="9525" marR="9525" marT="9525" marB="0" anchor="ctr">
                    <a:noFill/>
                  </a:tcPr>
                </a:tc>
                <a:tc>
                  <a:txBody>
                    <a:bodyPr/>
                    <a:lstStyle/>
                    <a:p>
                      <a:pPr algn="ctr" fontAlgn="ctr"/>
                      <a:r>
                        <a:rPr lang="ru-RU" sz="1200" b="1" i="0" u="none" strike="noStrike" dirty="0">
                          <a:solidFill>
                            <a:srgbClr val="000000"/>
                          </a:solidFill>
                          <a:effectLst/>
                          <a:latin typeface="Times New Roman" panose="02020603050405020304" pitchFamily="18" charset="0"/>
                        </a:rPr>
                        <a:t>82,7 </a:t>
                      </a:r>
                    </a:p>
                  </a:txBody>
                  <a:tcPr marL="9525" marR="9525" marT="9525" marB="0" anchor="ctr">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8 001,9</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r>
            </a:tbl>
          </a:graphicData>
        </a:graphic>
      </p:graphicFrame>
      <p:pic>
        <p:nvPicPr>
          <p:cNvPr id="17" name="Рисунок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116" y="4661210"/>
            <a:ext cx="4309394" cy="2111730"/>
          </a:xfrm>
          <a:prstGeom prst="rect">
            <a:avLst/>
          </a:prstGeom>
          <a:effectLst>
            <a:softEdge rad="190500"/>
          </a:effectLst>
        </p:spPr>
      </p:pic>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16" y="4505093"/>
            <a:ext cx="4195592" cy="2267847"/>
          </a:xfrm>
          <a:prstGeom prst="rect">
            <a:avLst/>
          </a:prstGeom>
          <a:effectLst>
            <a:softEdge rad="330200"/>
          </a:effectLst>
        </p:spPr>
      </p:pic>
      <p:pic>
        <p:nvPicPr>
          <p:cNvPr id="18" name="Рисунок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7007" y="4393580"/>
            <a:ext cx="2964310" cy="2379360"/>
          </a:xfrm>
          <a:prstGeom prst="rect">
            <a:avLst/>
          </a:prstGeom>
          <a:effectLst>
            <a:softEdge rad="101600"/>
          </a:effectLst>
        </p:spPr>
      </p:pic>
    </p:spTree>
    <p:extLst>
      <p:ext uri="{BB962C8B-B14F-4D97-AF65-F5344CB8AC3E}">
        <p14:creationId xmlns:p14="http://schemas.microsoft.com/office/powerpoint/2010/main" val="3088563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29000">
              <a:schemeClr val="accent2">
                <a:lumMod val="0"/>
                <a:lumOff val="100000"/>
              </a:schemeClr>
            </a:gs>
            <a:gs pos="69000">
              <a:srgbClr val="FFCC99"/>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78606" y="12147888"/>
            <a:ext cx="128165" cy="254158"/>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pic>
        <p:nvPicPr>
          <p:cNvPr id="12" name="Рисунок 11"/>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046561" y="117231"/>
            <a:ext cx="1016691" cy="1241450"/>
          </a:xfrm>
          <a:prstGeom prst="rect">
            <a:avLst/>
          </a:prstGeom>
        </p:spPr>
      </p:pic>
      <p:pic>
        <p:nvPicPr>
          <p:cNvPr id="21" name="Рисунок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763" y="211878"/>
            <a:ext cx="4069600" cy="1794504"/>
          </a:xfrm>
          <a:prstGeom prst="rect">
            <a:avLst/>
          </a:prstGeom>
          <a:noFill/>
        </p:spPr>
      </p:pic>
      <p:sp>
        <p:nvSpPr>
          <p:cNvPr id="4" name="Заголовок 3"/>
          <p:cNvSpPr>
            <a:spLocks noGrp="1"/>
          </p:cNvSpPr>
          <p:nvPr>
            <p:ph type="ctrTitle"/>
          </p:nvPr>
        </p:nvSpPr>
        <p:spPr>
          <a:xfrm>
            <a:off x="2676294" y="2006382"/>
            <a:ext cx="9515706" cy="4851618"/>
          </a:xfrm>
        </p:spPr>
        <p:txBody>
          <a:bodyPr anchor="t"/>
          <a:lstStyle/>
          <a:p>
            <a:pPr algn="ctr"/>
            <a:r>
              <a:rPr lang="ru-RU" sz="2000" b="1" dirty="0" smtClean="0">
                <a:solidFill>
                  <a:schemeClr val="tx1">
                    <a:lumMod val="85000"/>
                    <a:lumOff val="15000"/>
                  </a:schemeClr>
                </a:solidFill>
                <a:latin typeface="Times New Roman" panose="02020603050405020304" pitchFamily="18" charset="0"/>
                <a:cs typeface="Times New Roman" panose="02020603050405020304" pitchFamily="18" charset="0"/>
              </a:rPr>
              <a:t>Уважаемые жители городского поселения Беринговский!</a:t>
            </a:r>
            <a:br>
              <a:rPr lang="ru-RU" sz="20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t>Бюджет для граждан познакомит Вас с положениями основного финансового документа поселения – бюджетом. Предоставленная информация об исполнении бюджета поселения предназначена для широкого круга пользователей и будет интересна как студентам, педагогам, молодым семьям, так и служащим, пенсионерам и другим категориям населения. Граждане как налогоплательщики и как потребители муниципальных услуг должны быть уверены в том, что бюджетные средства используются эффективно, приносят конкретные результаты как для поселения в целом, так и для каждой семьи, для каждого человека.</a:t>
            </a:r>
            <a:b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t>Бюджет для граждан нацелен на получение обратной связи от жителей поселения, которых волнуют современные проблемы муниципальных финансов. Одной из ключевых задач бюджетной политики является обеспечение прозрачности и открытости бюджетного процесса.</a:t>
            </a:r>
            <a:b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t>Надеемся, что предоставление бюджета в понятной для жителей форме повысит уровень общественного участия граждан в бюджетном процессе поселения.</a:t>
            </a:r>
            <a:b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700" b="1" dirty="0">
                <a:solidFill>
                  <a:schemeClr val="tx1">
                    <a:lumMod val="85000"/>
                    <a:lumOff val="15000"/>
                  </a:schemeClr>
                </a:solidFill>
                <a:latin typeface="Times New Roman" panose="02020603050405020304" pitchFamily="18" charset="0"/>
                <a:cs typeface="Times New Roman" panose="02020603050405020304" pitchFamily="18" charset="0"/>
              </a:rPr>
              <a:t/>
            </a:r>
            <a:br>
              <a:rPr lang="ru-RU" sz="1700" b="1" dirty="0">
                <a:solidFill>
                  <a:schemeClr val="tx1">
                    <a:lumMod val="85000"/>
                    <a:lumOff val="15000"/>
                  </a:schemeClr>
                </a:solidFill>
                <a:latin typeface="Times New Roman" panose="02020603050405020304" pitchFamily="18" charset="0"/>
                <a:cs typeface="Times New Roman" panose="02020603050405020304" pitchFamily="18" charset="0"/>
              </a:rPr>
            </a:br>
            <a: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t>С уважением, </a:t>
            </a:r>
            <a:b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600" b="1" dirty="0">
                <a:solidFill>
                  <a:schemeClr val="tx1">
                    <a:lumMod val="85000"/>
                    <a:lumOff val="15000"/>
                  </a:schemeClr>
                </a:solidFill>
                <a:latin typeface="Times New Roman" panose="02020603050405020304" pitchFamily="18" charset="0"/>
                <a:cs typeface="Times New Roman" panose="02020603050405020304" pitchFamily="18" charset="0"/>
              </a:rPr>
              <a:t>Г</a:t>
            </a:r>
            <a: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t>лава городского поселения </a:t>
            </a:r>
            <a:b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t>С.А. Скрупский</a:t>
            </a:r>
            <a:endParaRPr lang="ru-RU" sz="16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b="20521"/>
          <a:stretch/>
        </p:blipFill>
        <p:spPr>
          <a:xfrm>
            <a:off x="-301083" y="2240556"/>
            <a:ext cx="3568391" cy="3156633"/>
          </a:xfrm>
          <a:prstGeom prst="rect">
            <a:avLst/>
          </a:prstGeom>
          <a:effectLst>
            <a:softEdge rad="482600"/>
          </a:effectLst>
        </p:spPr>
      </p:pic>
    </p:spTree>
    <p:extLst>
      <p:ext uri="{BB962C8B-B14F-4D97-AF65-F5344CB8AC3E}">
        <p14:creationId xmlns:p14="http://schemas.microsoft.com/office/powerpoint/2010/main" val="126880861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712" y="231354"/>
            <a:ext cx="9814107" cy="6541586"/>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 </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0573" r="20731" b="4945"/>
          <a:stretch/>
        </p:blipFill>
        <p:spPr>
          <a:xfrm>
            <a:off x="10942819" y="117231"/>
            <a:ext cx="1016691" cy="124145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sp>
        <p:nvSpPr>
          <p:cNvPr id="6" name="Заголовок 1"/>
          <p:cNvSpPr txBox="1">
            <a:spLocks/>
          </p:cNvSpPr>
          <p:nvPr/>
        </p:nvSpPr>
        <p:spPr>
          <a:xfrm>
            <a:off x="1128712" y="117231"/>
            <a:ext cx="9814107" cy="665570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Неисполнение расходной части бюджета </a:t>
            </a:r>
            <a:r>
              <a:rPr lang="ru-RU" sz="2400" b="1" smtClean="0">
                <a:solidFill>
                  <a:schemeClr val="tx1"/>
                </a:solidFill>
                <a:latin typeface="Times New Roman" panose="02020603050405020304" pitchFamily="18" charset="0"/>
                <a:cs typeface="Times New Roman" panose="02020603050405020304" pitchFamily="18" charset="0"/>
              </a:rPr>
              <a:t>городского </a:t>
            </a:r>
          </a:p>
          <a:p>
            <a:pPr algn="ctr"/>
            <a:r>
              <a:rPr lang="ru-RU" sz="2400" b="1" smtClean="0">
                <a:solidFill>
                  <a:schemeClr val="tx1"/>
                </a:solidFill>
                <a:latin typeface="Times New Roman" panose="02020603050405020304" pitchFamily="18" charset="0"/>
                <a:cs typeface="Times New Roman" panose="02020603050405020304" pitchFamily="18" charset="0"/>
              </a:rPr>
              <a:t>поселения </a:t>
            </a:r>
            <a:r>
              <a:rPr lang="ru-RU" sz="2400" b="1" dirty="0" smtClean="0">
                <a:solidFill>
                  <a:schemeClr val="tx1"/>
                </a:solidFill>
                <a:latin typeface="Times New Roman" panose="02020603050405020304" pitchFamily="18" charset="0"/>
                <a:cs typeface="Times New Roman" panose="02020603050405020304" pitchFamily="18" charset="0"/>
              </a:rPr>
              <a:t>Беринговский в 2017 году обусловлено:</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nvPr>
        </p:nvGraphicFramePr>
        <p:xfrm>
          <a:off x="1483986" y="792813"/>
          <a:ext cx="1182689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Схема 7"/>
          <p:cNvGraphicFramePr/>
          <p:nvPr>
            <p:extLst>
              <p:ext uri="{D42A27DB-BD31-4B8C-83A1-F6EECF244321}">
                <p14:modId xmlns:p14="http://schemas.microsoft.com/office/powerpoint/2010/main" val="2336167903"/>
              </p:ext>
            </p:extLst>
          </p:nvPr>
        </p:nvGraphicFramePr>
        <p:xfrm>
          <a:off x="132615" y="947058"/>
          <a:ext cx="11927579" cy="58258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714534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1000"/>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712" y="847288"/>
            <a:ext cx="9814107" cy="5925652"/>
          </a:xfrm>
        </p:spPr>
        <p:txBody>
          <a:bodyPr>
            <a:norm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Основные демографические и социально-экономические показатели городского поселения Беринговский</a:t>
            </a:r>
            <a:r>
              <a:rPr lang="ru-RU" sz="2400" b="1" dirty="0" smtClean="0">
                <a:solidFill>
                  <a:schemeClr val="tx1"/>
                </a:solidFill>
                <a:latin typeface="Times New Roman" panose="02020603050405020304" pitchFamily="18" charset="0"/>
                <a:cs typeface="Times New Roman" panose="02020603050405020304" pitchFamily="18" charset="0"/>
              </a:rPr>
              <a:t> </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0942819" y="117231"/>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graphicFrame>
        <p:nvGraphicFramePr>
          <p:cNvPr id="18" name="Таблица 17"/>
          <p:cNvGraphicFramePr>
            <a:graphicFrameLocks noGrp="1"/>
          </p:cNvGraphicFramePr>
          <p:nvPr>
            <p:extLst>
              <p:ext uri="{D42A27DB-BD31-4B8C-83A1-F6EECF244321}">
                <p14:modId xmlns:p14="http://schemas.microsoft.com/office/powerpoint/2010/main" val="3941944803"/>
              </p:ext>
            </p:extLst>
          </p:nvPr>
        </p:nvGraphicFramePr>
        <p:xfrm>
          <a:off x="132615" y="2271630"/>
          <a:ext cx="11826895" cy="4038600"/>
        </p:xfrm>
        <a:graphic>
          <a:graphicData uri="http://schemas.openxmlformats.org/drawingml/2006/table">
            <a:tbl>
              <a:tblPr firstRow="1" bandRow="1">
                <a:tableStyleId>{00A15C55-8517-42AA-B614-E9B94910E393}</a:tableStyleId>
              </a:tblPr>
              <a:tblGrid>
                <a:gridCol w="5641635"/>
                <a:gridCol w="1627251"/>
                <a:gridCol w="1422779"/>
                <a:gridCol w="1627252"/>
                <a:gridCol w="1507978"/>
              </a:tblGrid>
              <a:tr h="370840">
                <a:tc>
                  <a:txBody>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Показатели </a:t>
                      </a:r>
                      <a:endParaRPr lang="ru-RU" sz="20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2016</a:t>
                      </a:r>
                      <a:r>
                        <a:rPr lang="ru-RU" sz="2000" b="1" baseline="0" dirty="0" smtClean="0">
                          <a:solidFill>
                            <a:schemeClr val="bg1"/>
                          </a:solidFill>
                          <a:latin typeface="Times New Roman" panose="02020603050405020304" pitchFamily="18" charset="0"/>
                          <a:cs typeface="Times New Roman" panose="02020603050405020304" pitchFamily="18" charset="0"/>
                        </a:rPr>
                        <a:t> год</a:t>
                      </a:r>
                      <a:endParaRPr lang="ru-RU" sz="20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2017</a:t>
                      </a:r>
                      <a:r>
                        <a:rPr lang="ru-RU" sz="2000" b="1" baseline="0" dirty="0" smtClean="0">
                          <a:solidFill>
                            <a:schemeClr val="bg1"/>
                          </a:solidFill>
                          <a:latin typeface="Times New Roman" panose="02020603050405020304" pitchFamily="18" charset="0"/>
                          <a:cs typeface="Times New Roman" panose="02020603050405020304" pitchFamily="18" charset="0"/>
                        </a:rPr>
                        <a:t> год</a:t>
                      </a:r>
                      <a:endParaRPr lang="ru-RU" sz="20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Темп</a:t>
                      </a:r>
                      <a:r>
                        <a:rPr lang="ru-RU" sz="2000" b="1" baseline="0" dirty="0" smtClean="0">
                          <a:solidFill>
                            <a:schemeClr val="bg1"/>
                          </a:solidFill>
                          <a:latin typeface="Times New Roman" panose="02020603050405020304" pitchFamily="18" charset="0"/>
                          <a:cs typeface="Times New Roman" panose="02020603050405020304" pitchFamily="18" charset="0"/>
                        </a:rPr>
                        <a:t> роста (снижения), в %</a:t>
                      </a:r>
                      <a:endParaRPr lang="ru-RU" sz="20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2018 год</a:t>
                      </a:r>
                      <a:endParaRPr lang="ru-RU" sz="20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Численность населения</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1 230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1 139</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92,6</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1 140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Среднемесячная начисленная заработная плата, рублей</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69 200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79 100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114,3</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83 000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Индекс потребительских цен, %</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105,9</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102,8</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97,1</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103,0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Величина прожиточного минимума в среднем на душу населения за год,</a:t>
                      </a:r>
                      <a:r>
                        <a:rPr lang="ru-RU" sz="1800" b="1" baseline="0" dirty="0" smtClean="0">
                          <a:solidFill>
                            <a:schemeClr val="bg1"/>
                          </a:solidFill>
                          <a:latin typeface="Times New Roman" panose="02020603050405020304" pitchFamily="18" charset="0"/>
                          <a:cs typeface="Times New Roman" panose="02020603050405020304" pitchFamily="18" charset="0"/>
                        </a:rPr>
                        <a:t> рублей</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18 072</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20637</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114,2</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21 103</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Уровень безработицы, %</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4,1</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3,1</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75,6</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2,7</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Ввод в эксплуатацию жилых домов за счет всех источников финансирования, тыс. </a:t>
                      </a:r>
                      <a:r>
                        <a:rPr lang="ru-RU" sz="1800" b="1" dirty="0" err="1" smtClean="0">
                          <a:solidFill>
                            <a:schemeClr val="bg1"/>
                          </a:solidFill>
                          <a:latin typeface="Times New Roman" panose="02020603050405020304" pitchFamily="18" charset="0"/>
                          <a:cs typeface="Times New Roman" panose="02020603050405020304" pitchFamily="18" charset="0"/>
                        </a:rPr>
                        <a:t>кв.м</a:t>
                      </a:r>
                      <a:r>
                        <a:rPr lang="ru-RU" sz="1800" b="1" dirty="0" smtClean="0">
                          <a:solidFill>
                            <a:schemeClr val="bg1"/>
                          </a:solidFill>
                          <a:latin typeface="Times New Roman" panose="02020603050405020304" pitchFamily="18" charset="0"/>
                          <a:cs typeface="Times New Roman" panose="02020603050405020304" pitchFamily="18" charset="0"/>
                        </a:rPr>
                        <a:t>.</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bl>
          </a:graphicData>
        </a:graphic>
      </p:graphicFrame>
    </p:spTree>
    <p:extLst>
      <p:ext uri="{BB962C8B-B14F-4D97-AF65-F5344CB8AC3E}">
        <p14:creationId xmlns:p14="http://schemas.microsoft.com/office/powerpoint/2010/main" val="3389142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9000"/>
            <a:lum/>
          </a:blip>
          <a:srcRect/>
          <a:stretch>
            <a:fillRect t="-19000" b="-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712" y="341524"/>
            <a:ext cx="9814107" cy="6431416"/>
          </a:xfrm>
        </p:spPr>
        <p:txBody>
          <a:bodyPr>
            <a:norm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Контактная информация для граждан</a:t>
            </a:r>
            <a:r>
              <a:rPr lang="ru-RU" sz="3200" b="1" dirty="0" smtClean="0">
                <a:solidFill>
                  <a:schemeClr val="tx1"/>
                </a:solidFill>
                <a:latin typeface="Times New Roman" panose="02020603050405020304" pitchFamily="18" charset="0"/>
                <a:cs typeface="Times New Roman" panose="02020603050405020304" pitchFamily="18" charset="0"/>
              </a:rPr>
              <a:t/>
            </a:r>
            <a:br>
              <a:rPr lang="ru-RU" sz="3200" b="1" dirty="0" smtClean="0">
                <a:solidFill>
                  <a:schemeClr val="tx1"/>
                </a:solidFill>
                <a:latin typeface="Times New Roman" panose="02020603050405020304" pitchFamily="18" charset="0"/>
                <a:cs typeface="Times New Roman" panose="02020603050405020304" pitchFamily="18" charset="0"/>
              </a:rPr>
            </a:b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0942819" y="117231"/>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sp>
        <p:nvSpPr>
          <p:cNvPr id="6" name="Скругленный прямоугольник 5"/>
          <p:cNvSpPr/>
          <p:nvPr/>
        </p:nvSpPr>
        <p:spPr>
          <a:xfrm>
            <a:off x="0" y="1200838"/>
            <a:ext cx="12191999" cy="5572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000" b="1" dirty="0" smtClean="0">
                <a:solidFill>
                  <a:schemeClr val="tx1"/>
                </a:solidFill>
                <a:latin typeface="Times New Roman" panose="02020603050405020304" pitchFamily="18" charset="0"/>
                <a:cs typeface="Times New Roman" panose="02020603050405020304" pitchFamily="18" charset="0"/>
              </a:rPr>
              <a:t>Презентация «Бюджет для граждан» размещена на официальном сайте администрации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городского поселения Беринговский в сети «Интернет»</a:t>
            </a:r>
          </a:p>
          <a:p>
            <a:pPr algn="ctr"/>
            <a:endParaRPr lang="ru-RU" sz="2000" b="1" dirty="0" smtClean="0">
              <a:solidFill>
                <a:schemeClr val="tx1"/>
              </a:solidFill>
              <a:latin typeface="Times New Roman" panose="02020603050405020304" pitchFamily="18" charset="0"/>
              <a:cs typeface="Times New Roman" panose="02020603050405020304" pitchFamily="18" charset="0"/>
            </a:endParaRPr>
          </a:p>
          <a:p>
            <a:pPr algn="ctr"/>
            <a:r>
              <a:rPr lang="ru-RU" sz="2400" b="1" dirty="0" smtClean="0">
                <a:solidFill>
                  <a:schemeClr val="tx1"/>
                </a:solidFill>
                <a:latin typeface="Times New Roman" panose="02020603050405020304" pitchFamily="18" charset="0"/>
                <a:cs typeface="Times New Roman" panose="02020603050405020304" pitchFamily="18" charset="0"/>
              </a:rPr>
              <a:t>По всем интересующим вопросам обращаться: </a:t>
            </a:r>
          </a:p>
          <a:p>
            <a:pPr marL="342900" indent="-342900" algn="just">
              <a:buFont typeface="Wingdings" panose="05000000000000000000" pitchFamily="2" charset="2"/>
              <a:buChar char="Ø"/>
            </a:pPr>
            <a:r>
              <a:rPr lang="ru-RU" sz="2000" b="1" dirty="0" smtClean="0">
                <a:solidFill>
                  <a:schemeClr val="tx1"/>
                </a:solidFill>
                <a:latin typeface="Times New Roman" panose="02020603050405020304" pitchFamily="18" charset="0"/>
                <a:cs typeface="Times New Roman" panose="02020603050405020304" pitchFamily="18" charset="0"/>
              </a:rPr>
              <a:t>Ответственный: Управление финансов, экономики и имущественных отношений Администрации Анадырского муниципального района</a:t>
            </a:r>
          </a:p>
          <a:p>
            <a:pPr marL="342900" indent="-342900" algn="just">
              <a:buFont typeface="Wingdings" panose="05000000000000000000" pitchFamily="2" charset="2"/>
              <a:buChar char="Ø"/>
            </a:pPr>
            <a:r>
              <a:rPr lang="ru-RU" sz="2000" b="1" dirty="0" smtClean="0">
                <a:solidFill>
                  <a:schemeClr val="tx1"/>
                </a:solidFill>
                <a:latin typeface="Times New Roman" panose="02020603050405020304" pitchFamily="18" charset="0"/>
                <a:cs typeface="Times New Roman" panose="02020603050405020304" pitchFamily="18" charset="0"/>
              </a:rPr>
              <a:t>Адрес: город Анадырь, улица Южная, дом 15, кабинет 209, 2-й этаж.</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b="1" dirty="0" smtClean="0">
                <a:solidFill>
                  <a:schemeClr val="tx1"/>
                </a:solidFill>
                <a:latin typeface="Times New Roman" panose="02020603050405020304" pitchFamily="18" charset="0"/>
                <a:cs typeface="Times New Roman" panose="02020603050405020304" pitchFamily="18" charset="0"/>
              </a:rPr>
              <a:t>График работы: с понедельника по четверг с 9-00 до 17-45, пятница с 9-00 до 17-30, обеденный перерыв с 13-00 до 14-30.</a:t>
            </a:r>
          </a:p>
          <a:p>
            <a:pPr marL="342900" indent="-342900" algn="just">
              <a:buFont typeface="Wingdings" panose="05000000000000000000" pitchFamily="2" charset="2"/>
              <a:buChar char="Ø"/>
            </a:pPr>
            <a:r>
              <a:rPr lang="ru-RU" sz="2000" b="1" dirty="0" smtClean="0">
                <a:solidFill>
                  <a:schemeClr val="tx1"/>
                </a:solidFill>
                <a:latin typeface="Times New Roman" panose="02020603050405020304" pitchFamily="18" charset="0"/>
                <a:cs typeface="Times New Roman" panose="02020603050405020304" pitchFamily="18" charset="0"/>
              </a:rPr>
              <a:t>Время приема граждан: ежедневно, с 15-00 до 17-00</a:t>
            </a:r>
          </a:p>
          <a:p>
            <a:pPr marL="342900" indent="-342900" algn="just">
              <a:buFont typeface="Wingdings" panose="05000000000000000000" pitchFamily="2" charset="2"/>
              <a:buChar char="Ø"/>
            </a:pPr>
            <a:r>
              <a:rPr lang="ru-RU" sz="2000" b="1" dirty="0" err="1" smtClean="0">
                <a:solidFill>
                  <a:schemeClr val="tx1"/>
                </a:solidFill>
                <a:latin typeface="Times New Roman" panose="02020603050405020304" pitchFamily="18" charset="0"/>
                <a:cs typeface="Times New Roman" panose="02020603050405020304" pitchFamily="18" charset="0"/>
              </a:rPr>
              <a:t>Эл.почта</a:t>
            </a:r>
            <a:r>
              <a:rPr lang="ru-RU" sz="2000" b="1"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sidelnikova@anareg.chukotka.ru</a:t>
            </a:r>
            <a:endParaRPr lang="ru-RU"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b="1" dirty="0" smtClean="0">
                <a:solidFill>
                  <a:schemeClr val="tx1"/>
                </a:solidFill>
                <a:latin typeface="Times New Roman" panose="02020603050405020304" pitchFamily="18" charset="0"/>
                <a:cs typeface="Times New Roman" panose="02020603050405020304" pitchFamily="18" charset="0"/>
              </a:rPr>
              <a:t>Контактные телефоны для предложений: 8-42722-6-48-16, 8-42722-6-48-08</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20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29000">
              <a:schemeClr val="accent2">
                <a:lumMod val="40000"/>
                <a:lumOff val="60000"/>
              </a:schemeClr>
            </a:gs>
            <a:gs pos="69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2028" y="1349298"/>
            <a:ext cx="10192215" cy="550870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sp>
        <p:nvSpPr>
          <p:cNvPr id="8" name="Прямоугольник 7"/>
          <p:cNvSpPr/>
          <p:nvPr/>
        </p:nvSpPr>
        <p:spPr>
          <a:xfrm>
            <a:off x="2689302" y="301082"/>
            <a:ext cx="6813395" cy="847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00FF"/>
                </a:solidFill>
                <a:latin typeface="Times New Roman" panose="02020603050405020304" pitchFamily="18" charset="0"/>
                <a:cs typeface="Times New Roman" panose="02020603050405020304" pitchFamily="18" charset="0"/>
              </a:rPr>
              <a:t>ОСНОВНЫЕ ПОНЯТИЯ</a:t>
            </a:r>
            <a:endParaRPr lang="ru-RU"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1576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128713" y="312234"/>
            <a:ext cx="9814106" cy="1221176"/>
          </a:xfrm>
        </p:spPr>
        <p:txBody>
          <a:bodyPr>
            <a:noAutofit/>
          </a:bodyPr>
          <a:lstStyle/>
          <a:p>
            <a:pPr algn="ctr"/>
            <a:r>
              <a:rPr lang="ru-RU" sz="3200" b="1" dirty="0" smtClean="0">
                <a:solidFill>
                  <a:srgbClr val="7030A0"/>
                </a:solidFill>
                <a:latin typeface="Times New Roman" panose="02020603050405020304" pitchFamily="18" charset="0"/>
                <a:cs typeface="Times New Roman" panose="02020603050405020304" pitchFamily="18" charset="0"/>
              </a:rPr>
              <a:t>Отчёт об исполнении бюджета городского поселения Беринговский включает:</a:t>
            </a:r>
            <a:endParaRPr lang="ru-RU" sz="3200" b="1" dirty="0">
              <a:solidFill>
                <a:srgbClr val="7030A0"/>
              </a:solidFill>
              <a:latin typeface="Times New Roman" panose="02020603050405020304" pitchFamily="18" charset="0"/>
              <a:cs typeface="Times New Roman" panose="02020603050405020304" pitchFamily="18" charset="0"/>
            </a:endParaRPr>
          </a:p>
        </p:txBody>
      </p:sp>
      <p:sp>
        <p:nvSpPr>
          <p:cNvPr id="8" name="Объект 7"/>
          <p:cNvSpPr>
            <a:spLocks noGrp="1"/>
          </p:cNvSpPr>
          <p:nvPr>
            <p:ph idx="1"/>
          </p:nvPr>
        </p:nvSpPr>
        <p:spPr>
          <a:xfrm>
            <a:off x="6612672" y="1839951"/>
            <a:ext cx="5446711" cy="4025591"/>
          </a:xfrm>
        </p:spPr>
        <p:txBody>
          <a:bodyPr>
            <a:noAutofit/>
          </a:bodyPr>
          <a:lstStyle/>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Вводная часть</a:t>
            </a:r>
          </a:p>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Исполнение бюджета по доходам</a:t>
            </a:r>
          </a:p>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Исполнение бюджета по расходам</a:t>
            </a:r>
          </a:p>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Источники финансирования дефицита бюджета</a:t>
            </a:r>
          </a:p>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Итоги реализации муниципальных программ</a:t>
            </a:r>
          </a:p>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Основные показатели социально-экономического развития</a:t>
            </a:r>
            <a:endParaRPr lang="ru-RU" sz="2800" b="1" dirty="0" smtClean="0">
              <a:solidFill>
                <a:srgbClr val="0066FF"/>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22" y="1359568"/>
            <a:ext cx="6500650" cy="5378116"/>
          </a:xfrm>
          <a:prstGeom prst="rect">
            <a:avLst/>
          </a:prstGeom>
        </p:spPr>
      </p:pic>
    </p:spTree>
    <p:extLst>
      <p:ext uri="{BB962C8B-B14F-4D97-AF65-F5344CB8AC3E}">
        <p14:creationId xmlns:p14="http://schemas.microsoft.com/office/powerpoint/2010/main" val="3900437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8000"/>
            <a:lum/>
          </a:blip>
          <a:srcRect/>
          <a:stretch>
            <a:fillRect t="-6000" b="-6000"/>
          </a:stretch>
        </a:blipFill>
        <a:effectLst/>
      </p:bgPr>
    </p:bg>
    <p:spTree>
      <p:nvGrpSpPr>
        <p:cNvPr id="1" name=""/>
        <p:cNvGrpSpPr/>
        <p:nvPr/>
      </p:nvGrpSpPr>
      <p:grpSpPr>
        <a:xfrm>
          <a:off x="0" y="0"/>
          <a:ext cx="0" cy="0"/>
          <a:chOff x="0" y="0"/>
          <a:chExt cx="0" cy="0"/>
        </a:xfrm>
      </p:grpSpPr>
      <p:sp>
        <p:nvSpPr>
          <p:cNvPr id="19" name="Скругленный прямоугольник 18"/>
          <p:cNvSpPr/>
          <p:nvPr/>
        </p:nvSpPr>
        <p:spPr>
          <a:xfrm>
            <a:off x="1684421" y="97505"/>
            <a:ext cx="8867274" cy="11439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anose="02020603050405020304" pitchFamily="18" charset="0"/>
                <a:cs typeface="Times New Roman" panose="02020603050405020304" pitchFamily="18" charset="0"/>
              </a:rPr>
              <a:t>Основные характеристики </a:t>
            </a:r>
          </a:p>
          <a:p>
            <a:pPr algn="ctr"/>
            <a:r>
              <a:rPr lang="ru-RU" sz="3600" b="1" dirty="0" smtClean="0">
                <a:solidFill>
                  <a:srgbClr val="7030A0"/>
                </a:solidFill>
                <a:latin typeface="Times New Roman" panose="02020603050405020304" pitchFamily="18" charset="0"/>
                <a:cs typeface="Times New Roman" panose="02020603050405020304" pitchFamily="18" charset="0"/>
              </a:rPr>
              <a:t>бюджета поселения</a:t>
            </a:r>
            <a:endParaRPr lang="ru-RU" sz="1600" b="1" dirty="0">
              <a:solidFill>
                <a:srgbClr val="7030A0"/>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6" y="0"/>
            <a:ext cx="996096" cy="1241450"/>
          </a:xfrm>
          <a:prstGeom prst="rect">
            <a:avLst/>
          </a:prstGeom>
        </p:spPr>
      </p:pic>
      <p:pic>
        <p:nvPicPr>
          <p:cNvPr id="21" name="Рисунок 20"/>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4200129789"/>
              </p:ext>
            </p:extLst>
          </p:nvPr>
        </p:nvGraphicFramePr>
        <p:xfrm>
          <a:off x="264695" y="1479888"/>
          <a:ext cx="11586411" cy="4762881"/>
        </p:xfrm>
        <a:graphic>
          <a:graphicData uri="http://schemas.openxmlformats.org/drawingml/2006/table">
            <a:tbl>
              <a:tblPr>
                <a:tableStyleId>{5C22544A-7EE6-4342-B048-85BDC9FD1C3A}</a:tableStyleId>
              </a:tblPr>
              <a:tblGrid>
                <a:gridCol w="4040975"/>
                <a:gridCol w="1935332"/>
                <a:gridCol w="1784412"/>
                <a:gridCol w="1802167"/>
                <a:gridCol w="2023525"/>
              </a:tblGrid>
              <a:tr h="267431">
                <a:tc>
                  <a:txBody>
                    <a:bodyPr/>
                    <a:lstStyle/>
                    <a:p>
                      <a:pPr algn="l" fontAlgn="b"/>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noFill/>
                  </a:tcPr>
                </a:tc>
                <a:tc>
                  <a:txBody>
                    <a:bodyPr/>
                    <a:lstStyle/>
                    <a:p>
                      <a:pPr algn="l" fontAlgn="b"/>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noFill/>
                  </a:tcPr>
                </a:tc>
                <a:tc gridSpan="3">
                  <a:txBody>
                    <a:bodyPr/>
                    <a:lstStyle/>
                    <a:p>
                      <a:pPr algn="r" fontAlgn="b"/>
                      <a:r>
                        <a:rPr lang="ru-RU" sz="2000" u="none" strike="noStrike" dirty="0">
                          <a:effectLst/>
                          <a:latin typeface="Times New Roman" panose="02020603050405020304" pitchFamily="18" charset="0"/>
                          <a:cs typeface="Times New Roman" panose="02020603050405020304" pitchFamily="18" charset="0"/>
                        </a:rPr>
                        <a:t>(тыс</a:t>
                      </a:r>
                      <a:r>
                        <a:rPr lang="ru-RU" sz="2000" u="none" strike="noStrike" dirty="0" smtClean="0">
                          <a:effectLst/>
                          <a:latin typeface="Times New Roman" panose="02020603050405020304" pitchFamily="18" charset="0"/>
                          <a:cs typeface="Times New Roman" panose="02020603050405020304" pitchFamily="18" charset="0"/>
                        </a:rPr>
                        <a:t>. рублей</a:t>
                      </a:r>
                      <a:r>
                        <a:rPr lang="ru-RU" sz="2000" u="none" strike="noStrike" dirty="0">
                          <a:effectLst/>
                          <a:latin typeface="Times New Roman" panose="02020603050405020304" pitchFamily="18" charset="0"/>
                          <a:cs typeface="Times New Roman" panose="02020603050405020304" pitchFamily="18" charset="0"/>
                        </a:rPr>
                        <a:t>)</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noFill/>
                  </a:tcPr>
                </a:tc>
                <a:tc hMerge="1">
                  <a:txBody>
                    <a:bodyPr/>
                    <a:lstStyle/>
                    <a:p>
                      <a:endParaRPr lang="ru-RU"/>
                    </a:p>
                  </a:txBody>
                  <a:tcPr/>
                </a:tc>
                <a:tc hMerge="1">
                  <a:txBody>
                    <a:bodyPr/>
                    <a:lstStyle/>
                    <a:p>
                      <a:endParaRPr lang="ru-RU"/>
                    </a:p>
                  </a:txBody>
                  <a:tcPr/>
                </a:tc>
              </a:tr>
              <a:tr h="320538">
                <a:tc>
                  <a:txBody>
                    <a:bodyPr/>
                    <a:lstStyle/>
                    <a:p>
                      <a:pPr algn="ctr" fontAlgn="ctr"/>
                      <a:r>
                        <a:rPr lang="ru-RU" sz="2400" u="none" strike="noStrike" dirty="0">
                          <a:effectLst/>
                          <a:latin typeface="Times New Roman" panose="02020603050405020304" pitchFamily="18" charset="0"/>
                          <a:cs typeface="Times New Roman" panose="02020603050405020304" pitchFamily="18" charset="0"/>
                        </a:rPr>
                        <a:t>Наименование доходов</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u="none" strike="noStrike" dirty="0" smtClean="0">
                          <a:effectLst/>
                          <a:latin typeface="Times New Roman" panose="02020603050405020304" pitchFamily="18" charset="0"/>
                          <a:cs typeface="Times New Roman" panose="02020603050405020304" pitchFamily="18" charset="0"/>
                        </a:rPr>
                        <a:t>Утверждено на 2017 </a:t>
                      </a:r>
                      <a:r>
                        <a:rPr lang="ru-RU" sz="2400" u="none" strike="noStrike" dirty="0">
                          <a:effectLst/>
                          <a:latin typeface="Times New Roman" panose="02020603050405020304" pitchFamily="18" charset="0"/>
                          <a:cs typeface="Times New Roman" panose="02020603050405020304" pitchFamily="18" charset="0"/>
                        </a:rPr>
                        <a:t>год</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u="none" strike="noStrike" dirty="0">
                          <a:effectLst/>
                          <a:latin typeface="Times New Roman" panose="02020603050405020304" pitchFamily="18" charset="0"/>
                          <a:cs typeface="Times New Roman" panose="02020603050405020304" pitchFamily="18" charset="0"/>
                        </a:rPr>
                        <a:t>Исполнено </a:t>
                      </a:r>
                      <a:r>
                        <a:rPr lang="ru-RU" sz="2400" u="none" strike="noStrike" dirty="0" smtClean="0">
                          <a:effectLst/>
                          <a:latin typeface="Times New Roman" panose="02020603050405020304" pitchFamily="18" charset="0"/>
                          <a:cs typeface="Times New Roman" panose="02020603050405020304" pitchFamily="18" charset="0"/>
                        </a:rPr>
                        <a:t>   за </a:t>
                      </a:r>
                      <a:r>
                        <a:rPr lang="ru-RU" sz="2400" u="none" strike="noStrike" dirty="0">
                          <a:effectLst/>
                          <a:latin typeface="Times New Roman" panose="02020603050405020304" pitchFamily="18" charset="0"/>
                          <a:cs typeface="Times New Roman" panose="02020603050405020304" pitchFamily="18" charset="0"/>
                        </a:rPr>
                        <a:t>2017 год</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u="none" strike="noStrike" dirty="0" smtClean="0">
                          <a:effectLst/>
                          <a:latin typeface="Times New Roman" panose="02020603050405020304" pitchFamily="18" charset="0"/>
                          <a:cs typeface="Times New Roman" panose="02020603050405020304" pitchFamily="18" charset="0"/>
                        </a:rPr>
                        <a:t>% исполнения</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u="none" strike="noStrike" dirty="0" smtClean="0">
                          <a:effectLst/>
                          <a:latin typeface="Times New Roman" panose="02020603050405020304" pitchFamily="18" charset="0"/>
                          <a:cs typeface="Times New Roman" panose="02020603050405020304" pitchFamily="18" charset="0"/>
                        </a:rPr>
                        <a:t>Утверждено </a:t>
                      </a:r>
                    </a:p>
                    <a:p>
                      <a:pPr algn="ctr" fontAlgn="ctr"/>
                      <a:r>
                        <a:rPr lang="ru-RU" sz="2400" u="none" strike="noStrike" dirty="0" smtClean="0">
                          <a:effectLst/>
                          <a:latin typeface="Times New Roman" panose="02020603050405020304" pitchFamily="18" charset="0"/>
                          <a:cs typeface="Times New Roman" panose="02020603050405020304" pitchFamily="18" charset="0"/>
                        </a:rPr>
                        <a:t>на 2018 год</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300504">
                <a:tc>
                  <a:txBody>
                    <a:bodyPr/>
                    <a:lstStyle/>
                    <a:p>
                      <a:pPr algn="ctr" fontAlgn="ctr"/>
                      <a:r>
                        <a:rPr lang="ru-RU" sz="2000" u="none" strike="noStrike" dirty="0">
                          <a:effectLst/>
                          <a:latin typeface="Times New Roman" panose="02020603050405020304" pitchFamily="18" charset="0"/>
                          <a:cs typeface="Times New Roman" panose="02020603050405020304" pitchFamily="18" charset="0"/>
                        </a:rPr>
                        <a:t>1</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000" u="none" strike="noStrike" dirty="0">
                          <a:effectLst/>
                          <a:latin typeface="Times New Roman" panose="02020603050405020304" pitchFamily="18" charset="0"/>
                          <a:cs typeface="Times New Roman" panose="02020603050405020304" pitchFamily="18" charset="0"/>
                        </a:rPr>
                        <a:t> </a:t>
                      </a:r>
                      <a:r>
                        <a:rPr lang="ru-RU" sz="2000" u="none" strike="noStrike" dirty="0" smtClean="0">
                          <a:effectLst/>
                          <a:latin typeface="Times New Roman" panose="02020603050405020304" pitchFamily="18" charset="0"/>
                          <a:cs typeface="Times New Roman" panose="02020603050405020304" pitchFamily="18" charset="0"/>
                        </a:rPr>
                        <a:t>2</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000" u="none" strike="noStrike" dirty="0">
                          <a:effectLst/>
                          <a:latin typeface="Times New Roman" panose="02020603050405020304" pitchFamily="18" charset="0"/>
                          <a:cs typeface="Times New Roman" panose="02020603050405020304" pitchFamily="18" charset="0"/>
                        </a:rPr>
                        <a:t>3</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0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000" b="0"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709843">
                <a:tc>
                  <a:txBody>
                    <a:bodyPr/>
                    <a:lstStyle/>
                    <a:p>
                      <a:pPr algn="l" fontAlgn="ctr"/>
                      <a:r>
                        <a:rPr lang="ru-RU" sz="2400" b="1" u="none" strike="noStrike" dirty="0">
                          <a:effectLst/>
                          <a:latin typeface="Times New Roman" panose="02020603050405020304" pitchFamily="18" charset="0"/>
                          <a:cs typeface="Times New Roman" panose="02020603050405020304" pitchFamily="18" charset="0"/>
                        </a:rPr>
                        <a:t>Доходы, всего</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40 067,6</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36 627,0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91,4</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14 837,5</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357743">
                <a:tc>
                  <a:txBody>
                    <a:bodyPr/>
                    <a:lstStyle/>
                    <a:p>
                      <a:pPr algn="just" fontAlgn="ctr"/>
                      <a:r>
                        <a:rPr lang="ru-RU" sz="2400" i="1" u="none" strike="noStrike" dirty="0">
                          <a:effectLst/>
                          <a:latin typeface="Times New Roman" panose="02020603050405020304" pitchFamily="18" charset="0"/>
                          <a:cs typeface="Times New Roman" panose="02020603050405020304" pitchFamily="18" charset="0"/>
                        </a:rPr>
                        <a:t>Налоговые доходы</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a:effectLst/>
                          <a:latin typeface="Times New Roman" panose="02020603050405020304" pitchFamily="18" charset="0"/>
                          <a:cs typeface="Times New Roman" panose="02020603050405020304" pitchFamily="18" charset="0"/>
                        </a:rPr>
                        <a:t>      </a:t>
                      </a:r>
                      <a:r>
                        <a:rPr lang="ru-RU" sz="2400" i="1" u="none" strike="noStrike" dirty="0" smtClean="0">
                          <a:effectLst/>
                          <a:latin typeface="Times New Roman" panose="02020603050405020304" pitchFamily="18" charset="0"/>
                          <a:cs typeface="Times New Roman" panose="02020603050405020304" pitchFamily="18" charset="0"/>
                        </a:rPr>
                        <a:t>7 480,7</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a:effectLst/>
                          <a:latin typeface="Times New Roman" panose="02020603050405020304" pitchFamily="18" charset="0"/>
                          <a:cs typeface="Times New Roman" panose="02020603050405020304" pitchFamily="18" charset="0"/>
                        </a:rPr>
                        <a:t>        </a:t>
                      </a:r>
                      <a:r>
                        <a:rPr lang="ru-RU" sz="2400" i="1" u="none" strike="noStrike" dirty="0" smtClean="0">
                          <a:effectLst/>
                          <a:latin typeface="Times New Roman" panose="02020603050405020304" pitchFamily="18" charset="0"/>
                          <a:cs typeface="Times New Roman" panose="02020603050405020304" pitchFamily="18" charset="0"/>
                        </a:rPr>
                        <a:t>7 951,7</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smtClean="0">
                          <a:effectLst/>
                          <a:latin typeface="Times New Roman" panose="02020603050405020304" pitchFamily="18" charset="0"/>
                          <a:cs typeface="Times New Roman" panose="02020603050405020304" pitchFamily="18" charset="0"/>
                        </a:rPr>
                        <a:t>106,3</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0" i="1" u="none" strike="noStrike" dirty="0" smtClean="0">
                          <a:solidFill>
                            <a:srgbClr val="000000"/>
                          </a:solidFill>
                          <a:effectLst/>
                          <a:latin typeface="Times New Roman" panose="02020603050405020304" pitchFamily="18" charset="0"/>
                          <a:cs typeface="Times New Roman" panose="02020603050405020304" pitchFamily="18" charset="0"/>
                        </a:rPr>
                        <a:t>6 955,4</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357743">
                <a:tc>
                  <a:txBody>
                    <a:bodyPr/>
                    <a:lstStyle/>
                    <a:p>
                      <a:pPr algn="just" fontAlgn="ctr"/>
                      <a:r>
                        <a:rPr lang="ru-RU" sz="2400" i="1" u="none" strike="noStrike" dirty="0">
                          <a:effectLst/>
                          <a:latin typeface="Times New Roman" panose="02020603050405020304" pitchFamily="18" charset="0"/>
                          <a:cs typeface="Times New Roman" panose="02020603050405020304" pitchFamily="18" charset="0"/>
                        </a:rPr>
                        <a:t>Неналоговые доходы</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smtClean="0">
                          <a:effectLst/>
                          <a:latin typeface="Times New Roman" panose="02020603050405020304" pitchFamily="18" charset="0"/>
                          <a:cs typeface="Times New Roman" panose="02020603050405020304" pitchFamily="18" charset="0"/>
                        </a:rPr>
                        <a:t>109,3</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a:effectLst/>
                          <a:latin typeface="Times New Roman" panose="02020603050405020304" pitchFamily="18" charset="0"/>
                          <a:cs typeface="Times New Roman" panose="02020603050405020304" pitchFamily="18" charset="0"/>
                        </a:rPr>
                        <a:t>          </a:t>
                      </a:r>
                      <a:r>
                        <a:rPr lang="ru-RU" sz="2400" i="1" u="none" strike="noStrike" dirty="0" smtClean="0">
                          <a:effectLst/>
                          <a:latin typeface="Times New Roman" panose="02020603050405020304" pitchFamily="18" charset="0"/>
                          <a:cs typeface="Times New Roman" panose="02020603050405020304" pitchFamily="18" charset="0"/>
                        </a:rPr>
                        <a:t>849,7</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smtClean="0">
                          <a:effectLst/>
                          <a:latin typeface="Times New Roman" panose="02020603050405020304" pitchFamily="18" charset="0"/>
                          <a:cs typeface="Times New Roman" panose="02020603050405020304" pitchFamily="18" charset="0"/>
                        </a:rPr>
                        <a:t>777,4</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0" i="1" u="none" strike="noStrike" dirty="0" smtClean="0">
                          <a:solidFill>
                            <a:srgbClr val="000000"/>
                          </a:solidFill>
                          <a:effectLst/>
                          <a:latin typeface="Times New Roman" panose="02020603050405020304" pitchFamily="18" charset="0"/>
                          <a:cs typeface="Times New Roman" panose="02020603050405020304" pitchFamily="18" charset="0"/>
                        </a:rPr>
                        <a:t>20,0</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357743">
                <a:tc>
                  <a:txBody>
                    <a:bodyPr/>
                    <a:lstStyle/>
                    <a:p>
                      <a:pPr algn="just" fontAlgn="ctr"/>
                      <a:r>
                        <a:rPr lang="ru-RU" sz="2400" i="1" u="none" strike="noStrike">
                          <a:effectLst/>
                          <a:latin typeface="Times New Roman" panose="02020603050405020304" pitchFamily="18" charset="0"/>
                          <a:cs typeface="Times New Roman" panose="02020603050405020304" pitchFamily="18" charset="0"/>
                        </a:rPr>
                        <a:t> Безвозмездные поступления</a:t>
                      </a:r>
                      <a:endParaRPr lang="ru-RU" sz="2400" b="0" i="1"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a:effectLst/>
                          <a:latin typeface="Times New Roman" panose="02020603050405020304" pitchFamily="18" charset="0"/>
                          <a:cs typeface="Times New Roman" panose="02020603050405020304" pitchFamily="18" charset="0"/>
                        </a:rPr>
                        <a:t>    </a:t>
                      </a:r>
                      <a:r>
                        <a:rPr lang="ru-RU" sz="2400" i="1" u="none" strike="noStrike" dirty="0" smtClean="0">
                          <a:effectLst/>
                          <a:latin typeface="Times New Roman" panose="02020603050405020304" pitchFamily="18" charset="0"/>
                          <a:cs typeface="Times New Roman" panose="02020603050405020304" pitchFamily="18" charset="0"/>
                        </a:rPr>
                        <a:t>32 477,6</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smtClean="0">
                          <a:effectLst/>
                          <a:latin typeface="Times New Roman" panose="02020603050405020304" pitchFamily="18" charset="0"/>
                          <a:cs typeface="Times New Roman" panose="02020603050405020304" pitchFamily="18" charset="0"/>
                        </a:rPr>
                        <a:t>27 825,6</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smtClean="0">
                          <a:effectLst/>
                          <a:latin typeface="Times New Roman" panose="02020603050405020304" pitchFamily="18" charset="0"/>
                          <a:cs typeface="Times New Roman" panose="02020603050405020304" pitchFamily="18" charset="0"/>
                        </a:rPr>
                        <a:t>85,7</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0" i="1" u="none" strike="noStrike" dirty="0" smtClean="0">
                          <a:solidFill>
                            <a:srgbClr val="000000"/>
                          </a:solidFill>
                          <a:effectLst/>
                          <a:latin typeface="Times New Roman" panose="02020603050405020304" pitchFamily="18" charset="0"/>
                          <a:cs typeface="Times New Roman" panose="02020603050405020304" pitchFamily="18" charset="0"/>
                        </a:rPr>
                        <a:t>7 862,1</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671362">
                <a:tc>
                  <a:txBody>
                    <a:bodyPr/>
                    <a:lstStyle/>
                    <a:p>
                      <a:pPr algn="l" fontAlgn="ctr"/>
                      <a:r>
                        <a:rPr lang="ru-RU" sz="2400" b="1" u="none" strike="noStrike" dirty="0">
                          <a:effectLst/>
                          <a:latin typeface="Times New Roman" panose="02020603050405020304" pitchFamily="18" charset="0"/>
                          <a:cs typeface="Times New Roman" panose="02020603050405020304" pitchFamily="18" charset="0"/>
                        </a:rPr>
                        <a:t>Расходы, всего</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marL="0" algn="ctr" defTabSz="457200" rtl="0" eaLnBrk="1" fontAlgn="ctr" latinLnBrk="0" hangingPunct="1"/>
                      <a:r>
                        <a:rPr lang="ru-RU" sz="24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40 067,6</a:t>
                      </a:r>
                      <a:endParaRPr lang="ru-RU" sz="2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noFill/>
                  </a:tcPr>
                </a:tc>
                <a:tc>
                  <a:txBody>
                    <a:bodyPr/>
                    <a:lstStyle/>
                    <a:p>
                      <a:pPr marL="0" algn="ctr" defTabSz="457200" rtl="0" eaLnBrk="1" fontAlgn="ctr" latinLnBrk="0" hangingPunct="1"/>
                      <a:r>
                        <a:rPr lang="ru-RU" sz="2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34 844,7</a:t>
                      </a:r>
                      <a:endParaRPr lang="ru-RU" sz="2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87,0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14 837,5</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577516">
                <a:tc>
                  <a:txBody>
                    <a:bodyPr/>
                    <a:lstStyle/>
                    <a:p>
                      <a:pPr algn="just" fontAlgn="ctr"/>
                      <a:r>
                        <a:rPr lang="ru-RU" sz="2400" b="1" u="none" strike="noStrike" dirty="0">
                          <a:effectLst/>
                          <a:latin typeface="Times New Roman" panose="02020603050405020304" pitchFamily="18" charset="0"/>
                          <a:cs typeface="Times New Roman" panose="02020603050405020304" pitchFamily="18" charset="0"/>
                        </a:rPr>
                        <a:t>Дефицит (-), Профицит (+)</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+ 1 782,3</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endParaRPr lang="ru-RU" sz="2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357743">
                <a:tc>
                  <a:txBody>
                    <a:bodyPr/>
                    <a:lstStyle/>
                    <a:p>
                      <a:pPr algn="just" fontAlgn="ctr"/>
                      <a:r>
                        <a:rPr lang="ru-RU" sz="2400" b="1" u="none" strike="noStrike">
                          <a:effectLst/>
                          <a:latin typeface="Times New Roman" panose="02020603050405020304" pitchFamily="18" charset="0"/>
                          <a:cs typeface="Times New Roman" panose="02020603050405020304" pitchFamily="18" charset="0"/>
                        </a:rPr>
                        <a:t>Муниципальный долг </a:t>
                      </a:r>
                      <a:endParaRPr lang="ru-RU" sz="2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bl>
          </a:graphicData>
        </a:graphic>
      </p:graphicFrame>
    </p:spTree>
    <p:extLst>
      <p:ext uri="{BB962C8B-B14F-4D97-AF65-F5344CB8AC3E}">
        <p14:creationId xmlns:p14="http://schemas.microsoft.com/office/powerpoint/2010/main" val="3289047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1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6709" y="194684"/>
            <a:ext cx="9205387" cy="742950"/>
          </a:xfrm>
        </p:spPr>
        <p:txBody>
          <a:bodyPr>
            <a:noAutofit/>
          </a:bodyPr>
          <a:lstStyle/>
          <a:p>
            <a:pPr algn="ctr"/>
            <a:r>
              <a:rPr lang="ru-RU" sz="2800" b="1" i="1" dirty="0" smtClean="0">
                <a:solidFill>
                  <a:srgbClr val="7030A0"/>
                </a:solidFill>
                <a:latin typeface="Times New Roman" panose="02020603050405020304" pitchFamily="18" charset="0"/>
                <a:cs typeface="Times New Roman" panose="02020603050405020304" pitchFamily="18" charset="0"/>
              </a:rPr>
              <a:t>Объем доходов и расходов бюджета поселения</a:t>
            </a:r>
            <a:endParaRPr lang="ru-RU" sz="2800" b="1" i="1" dirty="0">
              <a:solidFill>
                <a:srgbClr val="7030A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568177" y="699778"/>
            <a:ext cx="2872560" cy="615429"/>
          </a:xfrm>
          <a:prstGeom prst="rect">
            <a:avLst/>
          </a:prstGeom>
          <a:gradFill>
            <a:gsLst>
              <a:gs pos="100000">
                <a:srgbClr val="0000FF"/>
              </a:gs>
              <a:gs pos="63000">
                <a:schemeClr val="accent2">
                  <a:lumMod val="0"/>
                  <a:lumOff val="100000"/>
                </a:schemeClr>
              </a:gs>
              <a:gs pos="78000">
                <a:schemeClr val="accent1">
                  <a:lumMod val="75000"/>
                </a:schemeClr>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rgbClr val="800080"/>
                </a:solidFill>
                <a:latin typeface="Times New Roman" panose="02020603050405020304" pitchFamily="18" charset="0"/>
                <a:cs typeface="Times New Roman" panose="02020603050405020304" pitchFamily="18" charset="0"/>
              </a:rPr>
              <a:t>Неналоговые доходы </a:t>
            </a:r>
          </a:p>
          <a:p>
            <a:pPr algn="ctr"/>
            <a:r>
              <a:rPr lang="ru-RU" b="1" dirty="0" smtClean="0">
                <a:solidFill>
                  <a:srgbClr val="800080"/>
                </a:solidFill>
                <a:latin typeface="Times New Roman" panose="02020603050405020304" pitchFamily="18" charset="0"/>
                <a:cs typeface="Times New Roman" panose="02020603050405020304" pitchFamily="18" charset="0"/>
              </a:rPr>
              <a:t>849,7 тыс. рублей</a:t>
            </a:r>
            <a:endParaRPr lang="ru-RU" b="1" dirty="0">
              <a:solidFill>
                <a:srgbClr val="800080"/>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6" y="0"/>
            <a:ext cx="996096" cy="1241450"/>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sp>
        <p:nvSpPr>
          <p:cNvPr id="14" name="Прямоугольник 13"/>
          <p:cNvSpPr/>
          <p:nvPr/>
        </p:nvSpPr>
        <p:spPr>
          <a:xfrm>
            <a:off x="1272927" y="699394"/>
            <a:ext cx="2872560" cy="615429"/>
          </a:xfrm>
          <a:prstGeom prst="rect">
            <a:avLst/>
          </a:prstGeom>
          <a:gradFill flip="none" rotWithShape="1">
            <a:gsLst>
              <a:gs pos="100000">
                <a:srgbClr val="0000FF"/>
              </a:gs>
              <a:gs pos="63000">
                <a:schemeClr val="accent2">
                  <a:lumMod val="0"/>
                  <a:lumOff val="100000"/>
                </a:schemeClr>
              </a:gs>
              <a:gs pos="78000">
                <a:schemeClr val="accent1">
                  <a:lumMod val="75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rgbClr val="800080"/>
                </a:solidFill>
                <a:latin typeface="Times New Roman" panose="02020603050405020304" pitchFamily="18" charset="0"/>
                <a:cs typeface="Times New Roman" panose="02020603050405020304" pitchFamily="18" charset="0"/>
              </a:rPr>
              <a:t>Налоговые доходы </a:t>
            </a:r>
          </a:p>
          <a:p>
            <a:pPr algn="ctr"/>
            <a:r>
              <a:rPr lang="ru-RU" b="1" dirty="0" smtClean="0">
                <a:solidFill>
                  <a:srgbClr val="800080"/>
                </a:solidFill>
                <a:latin typeface="Times New Roman" panose="02020603050405020304" pitchFamily="18" charset="0"/>
                <a:cs typeface="Times New Roman" panose="02020603050405020304" pitchFamily="18" charset="0"/>
              </a:rPr>
              <a:t>7 951,7 тыс. рублей</a:t>
            </a:r>
            <a:endParaRPr lang="ru-RU" b="1" dirty="0">
              <a:solidFill>
                <a:srgbClr val="800080"/>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7844033" y="709848"/>
            <a:ext cx="2872560" cy="615430"/>
          </a:xfrm>
          <a:prstGeom prst="rect">
            <a:avLst/>
          </a:prstGeom>
          <a:gradFill>
            <a:gsLst>
              <a:gs pos="100000">
                <a:srgbClr val="0000FF"/>
              </a:gs>
              <a:gs pos="63000">
                <a:schemeClr val="accent2">
                  <a:lumMod val="0"/>
                  <a:lumOff val="100000"/>
                </a:schemeClr>
              </a:gs>
              <a:gs pos="78000">
                <a:schemeClr val="accent1">
                  <a:lumMod val="75000"/>
                </a:schemeClr>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600" b="1" dirty="0" smtClean="0">
                <a:solidFill>
                  <a:srgbClr val="800080"/>
                </a:solidFill>
                <a:latin typeface="Times New Roman" panose="02020603050405020304" pitchFamily="18" charset="0"/>
                <a:cs typeface="Times New Roman" panose="02020603050405020304" pitchFamily="18" charset="0"/>
              </a:rPr>
              <a:t>Безвозмездные поступления 27 825,6 тыс. рублей</a:t>
            </a:r>
            <a:endParaRPr lang="ru-RU" sz="1600" b="1" dirty="0">
              <a:solidFill>
                <a:srgbClr val="800080"/>
              </a:solidFill>
              <a:latin typeface="Times New Roman" panose="02020603050405020304" pitchFamily="18" charset="0"/>
              <a:cs typeface="Times New Roman" panose="02020603050405020304" pitchFamily="18" charset="0"/>
            </a:endParaRPr>
          </a:p>
        </p:txBody>
      </p:sp>
      <p:sp>
        <p:nvSpPr>
          <p:cNvPr id="17" name="Стрелка вниз 16"/>
          <p:cNvSpPr/>
          <p:nvPr/>
        </p:nvSpPr>
        <p:spPr>
          <a:xfrm>
            <a:off x="1329435" y="1327541"/>
            <a:ext cx="401444" cy="49065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4693533" y="1328087"/>
            <a:ext cx="401444" cy="49065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7946119" y="1342863"/>
            <a:ext cx="401444" cy="49065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224235" y="1838931"/>
            <a:ext cx="10951074" cy="385356"/>
          </a:xfrm>
          <a:prstGeom prst="rect">
            <a:avLst/>
          </a:prstGeom>
          <a:gradFill>
            <a:gsLst>
              <a:gs pos="100000">
                <a:srgbClr val="0000FF"/>
              </a:gs>
              <a:gs pos="63000">
                <a:schemeClr val="accent2">
                  <a:lumMod val="0"/>
                  <a:lumOff val="100000"/>
                </a:schemeClr>
              </a:gs>
              <a:gs pos="78000">
                <a:schemeClr val="accent1">
                  <a:lumMod val="75000"/>
                </a:schemeClr>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rgbClr val="800080"/>
                </a:solidFill>
                <a:latin typeface="Times New Roman" panose="02020603050405020304" pitchFamily="18" charset="0"/>
                <a:cs typeface="Times New Roman" panose="02020603050405020304" pitchFamily="18" charset="0"/>
              </a:rPr>
              <a:t>Доходы бюджета поселения – 36 627,0 </a:t>
            </a:r>
            <a:r>
              <a:rPr lang="ru-RU" b="1" dirty="0" err="1" smtClean="0">
                <a:solidFill>
                  <a:srgbClr val="800080"/>
                </a:solidFill>
                <a:latin typeface="Times New Roman" panose="02020603050405020304" pitchFamily="18" charset="0"/>
                <a:cs typeface="Times New Roman" panose="02020603050405020304" pitchFamily="18" charset="0"/>
              </a:rPr>
              <a:t>тыс.рублей</a:t>
            </a:r>
            <a:endParaRPr lang="ru-RU" b="1" dirty="0">
              <a:solidFill>
                <a:srgbClr val="800080"/>
              </a:solidFill>
              <a:latin typeface="Times New Roman" panose="02020603050405020304" pitchFamily="18" charset="0"/>
              <a:cs typeface="Times New Roman" panose="02020603050405020304" pitchFamily="18" charset="0"/>
            </a:endParaRPr>
          </a:p>
        </p:txBody>
      </p:sp>
      <p:pic>
        <p:nvPicPr>
          <p:cNvPr id="23" name="Рисунок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213" y="2565169"/>
            <a:ext cx="4417084" cy="1678185"/>
          </a:xfrm>
          <a:prstGeom prst="rect">
            <a:avLst/>
          </a:prstGeom>
        </p:spPr>
      </p:pic>
      <p:sp>
        <p:nvSpPr>
          <p:cNvPr id="24" name="Прямоугольник 23"/>
          <p:cNvSpPr/>
          <p:nvPr/>
        </p:nvSpPr>
        <p:spPr>
          <a:xfrm>
            <a:off x="622327" y="2722627"/>
            <a:ext cx="2872560" cy="615429"/>
          </a:xfrm>
          <a:prstGeom prst="rect">
            <a:avLst/>
          </a:prstGeom>
          <a:gradFill>
            <a:gsLst>
              <a:gs pos="100000">
                <a:srgbClr val="0000FF"/>
              </a:gs>
              <a:gs pos="63000">
                <a:schemeClr val="accent2">
                  <a:lumMod val="0"/>
                  <a:lumOff val="100000"/>
                </a:schemeClr>
              </a:gs>
              <a:gs pos="78000">
                <a:schemeClr val="accent1">
                  <a:lumMod val="75000"/>
                </a:schemeClr>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rgbClr val="800080"/>
                </a:solidFill>
                <a:latin typeface="Times New Roman" panose="02020603050405020304" pitchFamily="18" charset="0"/>
                <a:cs typeface="Times New Roman" panose="02020603050405020304" pitchFamily="18" charset="0"/>
              </a:rPr>
              <a:t>Доходы в расчете на 1 жителя 32 157 рублей</a:t>
            </a:r>
            <a:endParaRPr lang="ru-RU" b="1" dirty="0">
              <a:solidFill>
                <a:srgbClr val="800080"/>
              </a:solidFill>
              <a:latin typeface="Times New Roman" panose="02020603050405020304" pitchFamily="18" charset="0"/>
              <a:cs typeface="Times New Roman" panose="02020603050405020304" pitchFamily="18" charset="0"/>
            </a:endParaRPr>
          </a:p>
        </p:txBody>
      </p:sp>
      <p:sp>
        <p:nvSpPr>
          <p:cNvPr id="25" name="Стрелка вниз 24"/>
          <p:cNvSpPr/>
          <p:nvPr/>
        </p:nvSpPr>
        <p:spPr>
          <a:xfrm>
            <a:off x="5006864" y="2229701"/>
            <a:ext cx="592566" cy="3266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25"/>
          <p:cNvSpPr/>
          <p:nvPr/>
        </p:nvSpPr>
        <p:spPr>
          <a:xfrm>
            <a:off x="8526566" y="2722627"/>
            <a:ext cx="2954641" cy="508354"/>
          </a:xfrm>
          <a:prstGeom prst="roundRect">
            <a:avLst/>
          </a:prstGeom>
          <a:gradFill flip="none" rotWithShape="1">
            <a:gsLst>
              <a:gs pos="100000">
                <a:srgbClr val="FFCC99"/>
              </a:gs>
              <a:gs pos="63000">
                <a:schemeClr val="accent2">
                  <a:lumMod val="0"/>
                  <a:lumOff val="100000"/>
                </a:schemeClr>
              </a:gs>
              <a:gs pos="78000">
                <a:srgbClr val="FF9933"/>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Расходы в расчете на 1 жителя 30 592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224235" y="4648900"/>
            <a:ext cx="11743735" cy="318082"/>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Расходы бюджета поселения – 34 844,7 тыс.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0" name="Стрелка вниз 29"/>
          <p:cNvSpPr/>
          <p:nvPr/>
        </p:nvSpPr>
        <p:spPr>
          <a:xfrm>
            <a:off x="7412009" y="4262165"/>
            <a:ext cx="592566" cy="32667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кругленный прямоугольник 32"/>
          <p:cNvSpPr/>
          <p:nvPr/>
        </p:nvSpPr>
        <p:spPr>
          <a:xfrm>
            <a:off x="5338118" y="5304718"/>
            <a:ext cx="1807427" cy="997951"/>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Национальная экономика </a:t>
            </a:r>
          </a:p>
          <a:p>
            <a:pPr algn="ctr"/>
            <a:r>
              <a:rPr lang="ru-RU" sz="1600" b="1" dirty="0" smtClean="0">
                <a:solidFill>
                  <a:schemeClr val="tx1"/>
                </a:solidFill>
                <a:latin typeface="Times New Roman" panose="02020603050405020304" pitchFamily="18" charset="0"/>
                <a:cs typeface="Times New Roman" panose="02020603050405020304" pitchFamily="18" charset="0"/>
              </a:rPr>
              <a:t>7 041,2 тыс. рублей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7518393" y="5298051"/>
            <a:ext cx="2016346" cy="986265"/>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Жилищно-коммунальное хозяйство 17 911,4      тыс. рублей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9836707" y="5298845"/>
            <a:ext cx="2131263" cy="802493"/>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Общегосударственные вопросы 7 225,9 тыс. рублей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8" name="Скругленный прямоугольник 37"/>
          <p:cNvSpPr/>
          <p:nvPr/>
        </p:nvSpPr>
        <p:spPr>
          <a:xfrm>
            <a:off x="105113" y="5281729"/>
            <a:ext cx="1839698" cy="886760"/>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Национальная оборона 270,3 тыс. рублей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2183865" y="5297837"/>
            <a:ext cx="2911111" cy="1004832"/>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  2 395,9 тыс. рублей </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773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l="-48000" r="-4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302" y="0"/>
            <a:ext cx="11432605" cy="6541477"/>
          </a:xfrm>
        </p:spPr>
        <p:txBody>
          <a:bodyPr>
            <a:no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ДОХОДЫ БЮДЖЕТА </a:t>
            </a:r>
            <a:r>
              <a:rPr lang="ru-RU" sz="2800" b="1" dirty="0">
                <a:solidFill>
                  <a:prstClr val="black"/>
                </a:solidFill>
                <a:latin typeface="Times New Roman" panose="02020603050405020304" pitchFamily="18" charset="0"/>
                <a:cs typeface="Times New Roman" panose="02020603050405020304" pitchFamily="18" charset="0"/>
              </a:rPr>
              <a:t>ПОСЕЛЕНИЯ</a:t>
            </a:r>
            <a:r>
              <a:rPr lang="ru-RU" sz="2800" b="1" dirty="0" smtClean="0">
                <a:solidFill>
                  <a:schemeClr val="tx1"/>
                </a:solidFill>
                <a:latin typeface="Times New Roman" panose="02020603050405020304" pitchFamily="18" charset="0"/>
                <a:cs typeface="Times New Roman" panose="02020603050405020304" pitchFamily="18" charset="0"/>
              </a:rPr>
              <a:t> </a:t>
            </a:r>
            <a:br>
              <a:rPr lang="ru-RU" sz="2800" b="1" dirty="0" smtClean="0">
                <a:solidFill>
                  <a:schemeClr val="tx1"/>
                </a:solidFill>
                <a:latin typeface="Times New Roman" panose="02020603050405020304" pitchFamily="18" charset="0"/>
                <a:cs typeface="Times New Roman" panose="02020603050405020304" pitchFamily="18" charset="0"/>
              </a:rPr>
            </a:br>
            <a:r>
              <a:rPr lang="ru-RU" sz="2800" b="1" dirty="0" smtClean="0">
                <a:solidFill>
                  <a:schemeClr val="tx1"/>
                </a:solidFill>
                <a:latin typeface="Times New Roman" panose="02020603050405020304" pitchFamily="18" charset="0"/>
                <a:cs typeface="Times New Roman" panose="02020603050405020304" pitchFamily="18" charset="0"/>
              </a:rPr>
              <a:t/>
            </a:r>
            <a:br>
              <a:rPr lang="ru-RU" sz="2800" b="1" dirty="0" smtClean="0">
                <a:solidFill>
                  <a:schemeClr val="tx1"/>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
            </a:r>
            <a:br>
              <a:rPr lang="ru-RU" sz="1600" b="1" dirty="0" smtClean="0">
                <a:solidFill>
                  <a:schemeClr val="tx1"/>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
            </a:r>
            <a:br>
              <a:rPr lang="ru-RU" sz="1600" b="1" dirty="0" smtClean="0">
                <a:solidFill>
                  <a:schemeClr val="tx1"/>
                </a:solidFill>
                <a:latin typeface="Times New Roman" panose="02020603050405020304" pitchFamily="18" charset="0"/>
                <a:cs typeface="Times New Roman" panose="02020603050405020304" pitchFamily="18" charset="0"/>
              </a:rPr>
            </a:br>
            <a:r>
              <a:rPr lang="ru-RU" sz="1000" b="1" dirty="0" smtClean="0">
                <a:solidFill>
                  <a:schemeClr val="tx1"/>
                </a:solidFill>
                <a:latin typeface="Times New Roman" panose="02020603050405020304" pitchFamily="18" charset="0"/>
                <a:cs typeface="Times New Roman" panose="02020603050405020304" pitchFamily="18" charset="0"/>
              </a:rPr>
              <a:t/>
            </a:r>
            <a:br>
              <a:rPr lang="ru-RU" sz="1000" b="1" dirty="0" smtClean="0">
                <a:solidFill>
                  <a:schemeClr val="tx1"/>
                </a:solidFill>
                <a:latin typeface="Times New Roman" panose="02020603050405020304" pitchFamily="18" charset="0"/>
                <a:cs typeface="Times New Roman" panose="02020603050405020304" pitchFamily="18" charset="0"/>
              </a:rPr>
            </a:br>
            <a:r>
              <a:rPr lang="ru-RU" sz="1000" b="1" dirty="0">
                <a:solidFill>
                  <a:schemeClr val="tx1"/>
                </a:solidFill>
                <a:latin typeface="Times New Roman" panose="02020603050405020304" pitchFamily="18" charset="0"/>
                <a:cs typeface="Times New Roman" panose="02020603050405020304" pitchFamily="18" charset="0"/>
              </a:rPr>
              <a:t/>
            </a:r>
            <a:br>
              <a:rPr lang="ru-RU" sz="1000" b="1" dirty="0">
                <a:solidFill>
                  <a:schemeClr val="tx1"/>
                </a:solidFill>
                <a:latin typeface="Times New Roman" panose="02020603050405020304" pitchFamily="18" charset="0"/>
                <a:cs typeface="Times New Roman" panose="02020603050405020304" pitchFamily="18" charset="0"/>
              </a:rPr>
            </a:br>
            <a:r>
              <a:rPr lang="ru-RU" sz="1000" b="1" dirty="0" smtClean="0">
                <a:solidFill>
                  <a:schemeClr val="tx1"/>
                </a:solidFill>
                <a:latin typeface="Times New Roman" panose="02020603050405020304" pitchFamily="18" charset="0"/>
                <a:cs typeface="Times New Roman" panose="02020603050405020304" pitchFamily="18" charset="0"/>
              </a:rPr>
              <a:t/>
            </a:r>
            <a:br>
              <a:rPr lang="ru-RU" sz="1000" b="1" dirty="0" smtClean="0">
                <a:solidFill>
                  <a:schemeClr val="tx1"/>
                </a:solidFill>
                <a:latin typeface="Times New Roman" panose="02020603050405020304" pitchFamily="18" charset="0"/>
                <a:cs typeface="Times New Roman" panose="02020603050405020304" pitchFamily="18" charset="0"/>
              </a:rPr>
            </a:br>
            <a:r>
              <a:rPr lang="ru-RU" sz="1000" b="1" dirty="0">
                <a:solidFill>
                  <a:schemeClr val="tx1"/>
                </a:solidFill>
                <a:latin typeface="Times New Roman" panose="02020603050405020304" pitchFamily="18" charset="0"/>
                <a:cs typeface="Times New Roman" panose="02020603050405020304" pitchFamily="18" charset="0"/>
              </a:rPr>
              <a:t/>
            </a:r>
            <a:br>
              <a:rPr lang="ru-RU" sz="1000" b="1" dirty="0">
                <a:solidFill>
                  <a:schemeClr val="tx1"/>
                </a:solidFill>
                <a:latin typeface="Times New Roman" panose="02020603050405020304" pitchFamily="18" charset="0"/>
                <a:cs typeface="Times New Roman" panose="02020603050405020304" pitchFamily="18" charset="0"/>
              </a:rPr>
            </a:br>
            <a:r>
              <a:rPr lang="ru-RU" sz="1000" b="1" dirty="0" smtClean="0">
                <a:solidFill>
                  <a:schemeClr val="tx1"/>
                </a:solidFill>
                <a:latin typeface="Times New Roman" panose="02020603050405020304" pitchFamily="18" charset="0"/>
                <a:cs typeface="Times New Roman" panose="02020603050405020304" pitchFamily="18" charset="0"/>
              </a:rPr>
              <a:t/>
            </a:r>
            <a:br>
              <a:rPr lang="ru-RU" sz="1000" b="1" dirty="0" smtClean="0">
                <a:solidFill>
                  <a:schemeClr val="tx1"/>
                </a:solidFill>
                <a:latin typeface="Times New Roman" panose="02020603050405020304" pitchFamily="18" charset="0"/>
                <a:cs typeface="Times New Roman" panose="02020603050405020304" pitchFamily="18" charset="0"/>
              </a:rPr>
            </a:br>
            <a:r>
              <a:rPr lang="ru-RU" sz="2800" b="1" dirty="0" smtClean="0">
                <a:solidFill>
                  <a:schemeClr val="tx1"/>
                </a:solidFill>
                <a:latin typeface="Times New Roman" panose="02020603050405020304" pitchFamily="18" charset="0"/>
                <a:cs typeface="Times New Roman" panose="02020603050405020304" pitchFamily="18" charset="0"/>
              </a:rPr>
              <a:t/>
            </a:r>
            <a:br>
              <a:rPr lang="ru-RU" sz="2800" b="1" dirty="0" smtClean="0">
                <a:solidFill>
                  <a:schemeClr val="tx1"/>
                </a:solidFill>
                <a:latin typeface="Times New Roman" panose="02020603050405020304" pitchFamily="18" charset="0"/>
                <a:cs typeface="Times New Roman" panose="02020603050405020304" pitchFamily="18" charset="0"/>
              </a:rPr>
            </a:br>
            <a:r>
              <a:rPr lang="ru-RU" sz="2800" b="1" dirty="0">
                <a:solidFill>
                  <a:schemeClr val="tx1"/>
                </a:solidFill>
                <a:latin typeface="Times New Roman" panose="02020603050405020304" pitchFamily="18" charset="0"/>
                <a:cs typeface="Times New Roman" panose="02020603050405020304" pitchFamily="18" charset="0"/>
              </a:rPr>
              <a:t/>
            </a:r>
            <a:br>
              <a:rPr lang="ru-RU" sz="2800" b="1" dirty="0">
                <a:solidFill>
                  <a:schemeClr val="tx1"/>
                </a:solidFill>
                <a:latin typeface="Times New Roman" panose="02020603050405020304" pitchFamily="18" charset="0"/>
                <a:cs typeface="Times New Roman" panose="02020603050405020304" pitchFamily="18" charset="0"/>
              </a:rPr>
            </a:br>
            <a:endParaRPr lang="ru-RU" sz="28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9561" y="-18820"/>
            <a:ext cx="1016691" cy="1241450"/>
          </a:xfrm>
          <a:prstGeom prst="rect">
            <a:avLst/>
          </a:prstGeom>
        </p:spPr>
      </p:pic>
      <p:sp>
        <p:nvSpPr>
          <p:cNvPr id="7" name="Rectangle 1"/>
          <p:cNvSpPr>
            <a:spLocks noChangeArrowheads="1"/>
          </p:cNvSpPr>
          <p:nvPr/>
        </p:nvSpPr>
        <p:spPr bwMode="auto">
          <a:xfrm>
            <a:off x="3267075" y="2005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8" name="Диаграмма 27"/>
          <p:cNvGraphicFramePr/>
          <p:nvPr>
            <p:extLst>
              <p:ext uri="{D42A27DB-BD31-4B8C-83A1-F6EECF244321}">
                <p14:modId xmlns:p14="http://schemas.microsoft.com/office/powerpoint/2010/main" val="1045207483"/>
              </p:ext>
            </p:extLst>
          </p:nvPr>
        </p:nvGraphicFramePr>
        <p:xfrm>
          <a:off x="133815" y="1222630"/>
          <a:ext cx="2793164" cy="5418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890171970"/>
              </p:ext>
            </p:extLst>
          </p:nvPr>
        </p:nvGraphicFramePr>
        <p:xfrm>
          <a:off x="2888166" y="1241450"/>
          <a:ext cx="8976731" cy="5522844"/>
        </p:xfrm>
        <a:graphic>
          <a:graphicData uri="http://schemas.openxmlformats.org/drawingml/2006/table">
            <a:tbl>
              <a:tblPr/>
              <a:tblGrid>
                <a:gridCol w="3940297"/>
                <a:gridCol w="1429324"/>
                <a:gridCol w="1202370"/>
                <a:gridCol w="1202370"/>
                <a:gridCol w="1202370"/>
              </a:tblGrid>
              <a:tr h="431233">
                <a:tc>
                  <a:txBody>
                    <a:bodyPr/>
                    <a:lstStyle/>
                    <a:p>
                      <a:pPr algn="ctr" fontAlgn="ctr"/>
                      <a:r>
                        <a:rPr lang="ru-RU" sz="1300" b="1" i="0" u="none" strike="noStrike" baseline="0" dirty="0">
                          <a:solidFill>
                            <a:srgbClr val="000000"/>
                          </a:solidFill>
                          <a:effectLst/>
                          <a:latin typeface="Times New Roman" panose="02020603050405020304" pitchFamily="18" charset="0"/>
                        </a:rPr>
                        <a:t>Наименование доходов</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a:solidFill>
                            <a:srgbClr val="000000"/>
                          </a:solidFill>
                          <a:effectLst/>
                          <a:latin typeface="Times New Roman" panose="02020603050405020304" pitchFamily="18" charset="0"/>
                        </a:rPr>
                        <a:t>Утверждено </a:t>
                      </a:r>
                      <a:endParaRPr lang="ru-RU" sz="1300" b="1" i="0" u="none" strike="noStrike" baseline="0" dirty="0" smtClean="0">
                        <a:solidFill>
                          <a:srgbClr val="000000"/>
                        </a:solidFill>
                        <a:effectLst/>
                        <a:latin typeface="Times New Roman" panose="02020603050405020304" pitchFamily="18" charset="0"/>
                      </a:endParaRPr>
                    </a:p>
                    <a:p>
                      <a:pPr algn="ctr" fontAlgn="ctr"/>
                      <a:r>
                        <a:rPr lang="ru-RU" sz="1300" b="1" i="0" u="none" strike="noStrike" baseline="0" dirty="0" smtClean="0">
                          <a:solidFill>
                            <a:srgbClr val="000000"/>
                          </a:solidFill>
                          <a:effectLst/>
                          <a:latin typeface="Times New Roman" panose="02020603050405020304" pitchFamily="18" charset="0"/>
                        </a:rPr>
                        <a:t>на </a:t>
                      </a:r>
                      <a:r>
                        <a:rPr lang="ru-RU" sz="1300" b="1" i="0" u="none" strike="noStrike" baseline="0" dirty="0">
                          <a:solidFill>
                            <a:srgbClr val="000000"/>
                          </a:solidFill>
                          <a:effectLst/>
                          <a:latin typeface="Times New Roman" panose="02020603050405020304" pitchFamily="18" charset="0"/>
                        </a:rPr>
                        <a:t>2017 год </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a:solidFill>
                            <a:srgbClr val="000000"/>
                          </a:solidFill>
                          <a:effectLst/>
                          <a:latin typeface="Times New Roman" panose="02020603050405020304" pitchFamily="18" charset="0"/>
                        </a:rPr>
                        <a:t>Исполнено за 2017 год </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a:solidFill>
                            <a:srgbClr val="000000"/>
                          </a:solidFill>
                          <a:effectLst/>
                          <a:latin typeface="Times New Roman" panose="02020603050405020304" pitchFamily="18" charset="0"/>
                        </a:rPr>
                        <a:t>Структура в процентах</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Утверждено </a:t>
                      </a:r>
                    </a:p>
                    <a:p>
                      <a:pPr algn="ctr" fontAlgn="ctr"/>
                      <a:r>
                        <a:rPr lang="ru-RU" sz="1300" b="1" i="0" u="none" strike="noStrike" baseline="0" dirty="0" smtClean="0">
                          <a:solidFill>
                            <a:srgbClr val="000000"/>
                          </a:solidFill>
                          <a:effectLst/>
                          <a:latin typeface="Times New Roman" panose="02020603050405020304" pitchFamily="18" charset="0"/>
                        </a:rPr>
                        <a:t>на 2018 год </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336">
                <a:tc>
                  <a:txBody>
                    <a:bodyPr/>
                    <a:lstStyle/>
                    <a:p>
                      <a:pPr algn="ctr" fontAlgn="t"/>
                      <a:r>
                        <a:rPr lang="ru-RU" sz="1300" b="0" i="0" u="none" strike="noStrike" baseline="0">
                          <a:solidFill>
                            <a:srgbClr val="000000"/>
                          </a:solidFill>
                          <a:effectLst/>
                          <a:latin typeface="Times New Roman" panose="02020603050405020304" pitchFamily="18" charset="0"/>
                        </a:rPr>
                        <a:t>1</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a:solidFill>
                            <a:srgbClr val="000000"/>
                          </a:solidFill>
                          <a:effectLst/>
                          <a:latin typeface="Times New Roman" panose="02020603050405020304" pitchFamily="18" charset="0"/>
                        </a:rPr>
                        <a:t>2</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a:solidFill>
                            <a:srgbClr val="000000"/>
                          </a:solidFill>
                          <a:effectLst/>
                          <a:latin typeface="Times New Roman" panose="02020603050405020304" pitchFamily="18" charset="0"/>
                        </a:rPr>
                        <a:t>3</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a:solidFill>
                            <a:srgbClr val="000000"/>
                          </a:solidFill>
                          <a:effectLst/>
                          <a:latin typeface="Times New Roman" panose="02020603050405020304" pitchFamily="18" charset="0"/>
                        </a:rPr>
                        <a:t>4</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5</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336">
                <a:tc>
                  <a:txBody>
                    <a:bodyPr/>
                    <a:lstStyle/>
                    <a:p>
                      <a:pPr algn="l" fontAlgn="t"/>
                      <a:r>
                        <a:rPr lang="ru-RU" sz="1300" b="0" i="1" u="none" strike="noStrike" baseline="0" dirty="0" smtClean="0">
                          <a:solidFill>
                            <a:srgbClr val="000000"/>
                          </a:solidFill>
                          <a:effectLst/>
                          <a:latin typeface="Times New Roman" panose="02020603050405020304" pitchFamily="18" charset="0"/>
                        </a:rPr>
                        <a:t>  Налог </a:t>
                      </a:r>
                      <a:r>
                        <a:rPr lang="ru-RU" sz="1300" b="0" i="1" u="none" strike="noStrike" baseline="0" dirty="0">
                          <a:solidFill>
                            <a:srgbClr val="000000"/>
                          </a:solidFill>
                          <a:effectLst/>
                          <a:latin typeface="Times New Roman" panose="02020603050405020304" pitchFamily="18" charset="0"/>
                        </a:rPr>
                        <a:t>на доходы физических лиц</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7 323,5 </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7 794,3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21,3%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6 850,4</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471">
                <a:tc>
                  <a:txBody>
                    <a:bodyPr/>
                    <a:lstStyle/>
                    <a:p>
                      <a:pPr algn="l" fontAlgn="t"/>
                      <a:r>
                        <a:rPr lang="ru-RU" sz="1300" b="0" i="1" u="none" strike="noStrike" baseline="0" dirty="0" smtClean="0">
                          <a:solidFill>
                            <a:srgbClr val="000000"/>
                          </a:solidFill>
                          <a:effectLst/>
                          <a:latin typeface="Times New Roman" panose="02020603050405020304" pitchFamily="18" charset="0"/>
                        </a:rPr>
                        <a:t>  Единый сельскохозяйственный налог </a:t>
                      </a:r>
                      <a:endParaRPr lang="ru-RU" sz="1300" b="0" i="1" u="none" strike="noStrike" baseline="0" dirty="0">
                        <a:solidFill>
                          <a:srgbClr val="000000"/>
                        </a:solidFill>
                        <a:effectLst/>
                        <a:latin typeface="Times New Roman" panose="02020603050405020304" pitchFamily="18" charset="0"/>
                      </a:endParaRP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1" u="none" strike="noStrike" baseline="0" dirty="0" smtClean="0">
                          <a:solidFill>
                            <a:srgbClr val="000000"/>
                          </a:solidFill>
                          <a:effectLst/>
                          <a:latin typeface="Times New Roman" panose="02020603050405020304" pitchFamily="18" charset="0"/>
                        </a:rPr>
                        <a:t>1,0</a:t>
                      </a:r>
                      <a:endParaRPr lang="ru-RU" sz="1300" b="0" i="1"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1" u="none" strike="noStrike" baseline="0" dirty="0" smtClean="0">
                          <a:solidFill>
                            <a:srgbClr val="000000"/>
                          </a:solidFill>
                          <a:effectLst/>
                          <a:latin typeface="Times New Roman" panose="02020603050405020304" pitchFamily="18" charset="0"/>
                        </a:rPr>
                        <a:t>1,0</a:t>
                      </a:r>
                      <a:endParaRPr lang="ru-RU" sz="1300" b="0" i="1"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1" u="none" strike="noStrike" baseline="0" dirty="0" smtClean="0">
                          <a:solidFill>
                            <a:srgbClr val="000000"/>
                          </a:solidFill>
                          <a:effectLst/>
                          <a:latin typeface="Times New Roman" panose="02020603050405020304" pitchFamily="18" charset="0"/>
                        </a:rPr>
                        <a:t>0,0</a:t>
                      </a:r>
                      <a:endParaRPr lang="ru-RU" sz="1300" b="0" i="1"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80">
                <a:tc>
                  <a:txBody>
                    <a:bodyPr/>
                    <a:lstStyle/>
                    <a:p>
                      <a:pPr algn="l" fontAlgn="t"/>
                      <a:r>
                        <a:rPr lang="ru-RU" sz="1300" b="0" i="1" u="none" strike="noStrike" baseline="0" dirty="0" smtClean="0">
                          <a:solidFill>
                            <a:srgbClr val="000000"/>
                          </a:solidFill>
                          <a:effectLst/>
                          <a:latin typeface="Times New Roman" panose="02020603050405020304" pitchFamily="18" charset="0"/>
                        </a:rPr>
                        <a:t>  Налог </a:t>
                      </a:r>
                      <a:r>
                        <a:rPr lang="ru-RU" sz="1300" b="0" i="1" u="none" strike="noStrike" baseline="0" dirty="0">
                          <a:solidFill>
                            <a:srgbClr val="000000"/>
                          </a:solidFill>
                          <a:effectLst/>
                          <a:latin typeface="Times New Roman" panose="02020603050405020304" pitchFamily="18" charset="0"/>
                        </a:rPr>
                        <a:t>на имущество физических лиц</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11,0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14,9 </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336">
                <a:tc>
                  <a:txBody>
                    <a:bodyPr/>
                    <a:lstStyle/>
                    <a:p>
                      <a:pPr algn="l" fontAlgn="t"/>
                      <a:r>
                        <a:rPr lang="ru-RU" sz="1300" b="0" i="1" u="none" strike="noStrike" baseline="0" dirty="0" smtClean="0">
                          <a:solidFill>
                            <a:srgbClr val="000000"/>
                          </a:solidFill>
                          <a:effectLst/>
                          <a:latin typeface="Times New Roman" panose="02020603050405020304" pitchFamily="18" charset="0"/>
                        </a:rPr>
                        <a:t>  Земельный </a:t>
                      </a:r>
                      <a:r>
                        <a:rPr lang="ru-RU" sz="1300" b="0" i="1" u="none" strike="noStrike" baseline="0" dirty="0">
                          <a:solidFill>
                            <a:srgbClr val="000000"/>
                          </a:solidFill>
                          <a:effectLst/>
                          <a:latin typeface="Times New Roman" panose="02020603050405020304" pitchFamily="18" charset="0"/>
                        </a:rPr>
                        <a:t>налог</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145,2</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141,5 </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0,4%</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105,0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80">
                <a:tc>
                  <a:txBody>
                    <a:bodyPr/>
                    <a:lstStyle/>
                    <a:p>
                      <a:pPr algn="just" fontAlgn="t"/>
                      <a:r>
                        <a:rPr lang="ru-RU" sz="1300" b="1" i="0" u="none" strike="noStrike" baseline="0" dirty="0" smtClean="0">
                          <a:solidFill>
                            <a:srgbClr val="000000"/>
                          </a:solidFill>
                          <a:effectLst/>
                          <a:latin typeface="Times New Roman" panose="02020603050405020304" pitchFamily="18" charset="0"/>
                        </a:rPr>
                        <a:t>  ИТОГО </a:t>
                      </a:r>
                      <a:r>
                        <a:rPr lang="ru-RU" sz="1300" b="1" i="0" u="none" strike="noStrike" baseline="0" dirty="0">
                          <a:solidFill>
                            <a:srgbClr val="000000"/>
                          </a:solidFill>
                          <a:effectLst/>
                          <a:latin typeface="Times New Roman" panose="02020603050405020304" pitchFamily="18" charset="0"/>
                        </a:rPr>
                        <a:t>НАЛОГОВЫЕ ДОХОДЫ</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7 480,7</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7 951,7</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21,7%</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6 955,4</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199">
                <a:tc>
                  <a:txBody>
                    <a:bodyPr/>
                    <a:lstStyle/>
                    <a:p>
                      <a:pPr algn="l" fontAlgn="t"/>
                      <a:r>
                        <a:rPr lang="ru-RU" sz="1300" b="0" i="0" u="none" strike="noStrike" baseline="0" dirty="0" smtClean="0">
                          <a:solidFill>
                            <a:srgbClr val="000000"/>
                          </a:solidFill>
                          <a:effectLst/>
                          <a:latin typeface="Times New Roman" panose="02020603050405020304" pitchFamily="18" charset="0"/>
                        </a:rPr>
                        <a:t>  Доходы </a:t>
                      </a:r>
                      <a:r>
                        <a:rPr lang="ru-RU" sz="1300" b="0" i="0" u="none" strike="noStrike" baseline="0" dirty="0">
                          <a:solidFill>
                            <a:srgbClr val="000000"/>
                          </a:solidFill>
                          <a:effectLst/>
                          <a:latin typeface="Times New Roman" panose="02020603050405020304" pitchFamily="18" charset="0"/>
                        </a:rPr>
                        <a:t>от использования имущества</a:t>
                      </a:r>
                      <a:r>
                        <a:rPr lang="ru-RU" sz="1300" b="0" i="0" u="none" strike="noStrike" baseline="0" dirty="0" smtClean="0">
                          <a:solidFill>
                            <a:srgbClr val="000000"/>
                          </a:solidFill>
                          <a:effectLst/>
                          <a:latin typeface="Times New Roman" panose="02020603050405020304" pitchFamily="18" charset="0"/>
                        </a:rPr>
                        <a:t>, </a:t>
                      </a:r>
                    </a:p>
                    <a:p>
                      <a:pPr algn="l" fontAlgn="t"/>
                      <a:r>
                        <a:rPr lang="ru-RU" sz="1300" b="0" i="0" u="none" strike="noStrike" baseline="0" dirty="0" smtClean="0">
                          <a:solidFill>
                            <a:srgbClr val="000000"/>
                          </a:solidFill>
                          <a:effectLst/>
                          <a:latin typeface="Times New Roman" panose="02020603050405020304" pitchFamily="18" charset="0"/>
                        </a:rPr>
                        <a:t>  находящегося </a:t>
                      </a:r>
                      <a:r>
                        <a:rPr lang="ru-RU" sz="1300" b="0" i="0" u="none" strike="noStrike" baseline="0" dirty="0">
                          <a:solidFill>
                            <a:srgbClr val="000000"/>
                          </a:solidFill>
                          <a:effectLst/>
                          <a:latin typeface="Times New Roman" panose="02020603050405020304" pitchFamily="18" charset="0"/>
                        </a:rPr>
                        <a:t>в </a:t>
                      </a:r>
                      <a:r>
                        <a:rPr lang="ru-RU" sz="1300" b="0" i="0" u="none" strike="noStrike" baseline="0" dirty="0" smtClean="0">
                          <a:solidFill>
                            <a:srgbClr val="000000"/>
                          </a:solidFill>
                          <a:effectLst/>
                          <a:latin typeface="Times New Roman" panose="02020603050405020304" pitchFamily="18" charset="0"/>
                        </a:rPr>
                        <a:t>государственной </a:t>
                      </a:r>
                      <a:r>
                        <a:rPr lang="ru-RU" sz="1300" b="0" i="0" u="none" strike="noStrike" baseline="0" dirty="0">
                          <a:solidFill>
                            <a:srgbClr val="000000"/>
                          </a:solidFill>
                          <a:effectLst/>
                          <a:latin typeface="Times New Roman" panose="02020603050405020304" pitchFamily="18" charset="0"/>
                        </a:rPr>
                        <a:t>и </a:t>
                      </a:r>
                      <a:endParaRPr lang="ru-RU" sz="1300" b="0" i="0" u="none" strike="noStrike" baseline="0" dirty="0" smtClean="0">
                        <a:solidFill>
                          <a:srgbClr val="000000"/>
                        </a:solidFill>
                        <a:effectLst/>
                        <a:latin typeface="Times New Roman" panose="02020603050405020304" pitchFamily="18" charset="0"/>
                      </a:endParaRPr>
                    </a:p>
                    <a:p>
                      <a:pPr algn="l" fontAlgn="t"/>
                      <a:r>
                        <a:rPr lang="ru-RU" sz="1300" b="0" i="0" u="none" strike="noStrike" baseline="0" dirty="0" smtClean="0">
                          <a:solidFill>
                            <a:srgbClr val="000000"/>
                          </a:solidFill>
                          <a:effectLst/>
                          <a:latin typeface="Times New Roman" panose="02020603050405020304" pitchFamily="18" charset="0"/>
                        </a:rPr>
                        <a:t>  муниципальной </a:t>
                      </a:r>
                      <a:r>
                        <a:rPr lang="ru-RU" sz="1300" b="0" i="0" u="none" strike="noStrike" baseline="0" dirty="0">
                          <a:solidFill>
                            <a:srgbClr val="000000"/>
                          </a:solidFill>
                          <a:effectLst/>
                          <a:latin typeface="Times New Roman" panose="02020603050405020304" pitchFamily="18" charset="0"/>
                        </a:rPr>
                        <a:t>собственности</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95,0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521,4</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1,4%  </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20,0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3">
                <a:tc>
                  <a:txBody>
                    <a:bodyPr/>
                    <a:lstStyle/>
                    <a:p>
                      <a:pPr algn="l" fontAlgn="t"/>
                      <a:r>
                        <a:rPr lang="ru-RU" sz="1300" b="0" i="0" u="none" strike="noStrike" baseline="0" dirty="0" smtClean="0">
                          <a:solidFill>
                            <a:srgbClr val="000000"/>
                          </a:solidFill>
                          <a:effectLst/>
                          <a:latin typeface="Times New Roman" panose="02020603050405020304" pitchFamily="18" charset="0"/>
                        </a:rPr>
                        <a:t>  Штрафы</a:t>
                      </a:r>
                      <a:r>
                        <a:rPr lang="ru-RU" sz="1300" b="0" i="0" u="none" strike="noStrike" baseline="0" dirty="0">
                          <a:solidFill>
                            <a:srgbClr val="000000"/>
                          </a:solidFill>
                          <a:effectLst/>
                          <a:latin typeface="Times New Roman" panose="02020603050405020304" pitchFamily="18" charset="0"/>
                        </a:rPr>
                        <a:t>, санкции, возмещение ущерба</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14,3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328,3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0,9%</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672">
                <a:tc>
                  <a:txBody>
                    <a:bodyPr/>
                    <a:lstStyle/>
                    <a:p>
                      <a:pPr algn="just" fontAlgn="t"/>
                      <a:r>
                        <a:rPr lang="ru-RU" sz="1300" b="1" i="0" u="none" strike="noStrike" baseline="0" dirty="0" smtClean="0">
                          <a:solidFill>
                            <a:srgbClr val="000000"/>
                          </a:solidFill>
                          <a:effectLst/>
                          <a:latin typeface="Times New Roman" panose="02020603050405020304" pitchFamily="18" charset="0"/>
                        </a:rPr>
                        <a:t>  ИТОГО </a:t>
                      </a:r>
                      <a:r>
                        <a:rPr lang="ru-RU" sz="1300" b="1" i="0" u="none" strike="noStrike" baseline="0" dirty="0">
                          <a:solidFill>
                            <a:srgbClr val="000000"/>
                          </a:solidFill>
                          <a:effectLst/>
                          <a:latin typeface="Times New Roman" panose="02020603050405020304" pitchFamily="18" charset="0"/>
                        </a:rPr>
                        <a:t>НЕНАЛОГОВЫЕ ДОХОДЫ</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109,3</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849,7</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2,3%</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20,0</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008">
                <a:tc>
                  <a:txBody>
                    <a:bodyPr/>
                    <a:lstStyle/>
                    <a:p>
                      <a:pPr algn="just" fontAlgn="t"/>
                      <a:r>
                        <a:rPr lang="ru-RU" sz="1300" b="1" i="0" u="none" strike="noStrike" baseline="0" dirty="0" smtClean="0">
                          <a:solidFill>
                            <a:srgbClr val="000000"/>
                          </a:solidFill>
                          <a:effectLst/>
                          <a:latin typeface="Times New Roman" panose="02020603050405020304" pitchFamily="18" charset="0"/>
                        </a:rPr>
                        <a:t>  ИТОГО </a:t>
                      </a:r>
                      <a:r>
                        <a:rPr lang="ru-RU" sz="1300" b="1" i="0" u="none" strike="noStrike" baseline="0" dirty="0">
                          <a:solidFill>
                            <a:srgbClr val="000000"/>
                          </a:solidFill>
                          <a:effectLst/>
                          <a:latin typeface="Times New Roman" panose="02020603050405020304" pitchFamily="18" charset="0"/>
                        </a:rPr>
                        <a:t>СОБСТВЕННЫЕ ДОХОДЫ </a:t>
                      </a:r>
                      <a:endParaRPr lang="ru-RU" sz="1300" b="1" i="0" u="none" strike="noStrike" baseline="0" dirty="0" smtClean="0">
                        <a:solidFill>
                          <a:srgbClr val="000000"/>
                        </a:solidFill>
                        <a:effectLst/>
                        <a:latin typeface="Times New Roman" panose="02020603050405020304" pitchFamily="18" charset="0"/>
                      </a:endParaRPr>
                    </a:p>
                    <a:p>
                      <a:pPr algn="just" fontAlgn="t"/>
                      <a:r>
                        <a:rPr lang="ru-RU" sz="1300" b="1" i="0" u="none" strike="noStrike" baseline="0" dirty="0" smtClean="0">
                          <a:solidFill>
                            <a:srgbClr val="000000"/>
                          </a:solidFill>
                          <a:effectLst/>
                          <a:latin typeface="Times New Roman" panose="02020603050405020304" pitchFamily="18" charset="0"/>
                        </a:rPr>
                        <a:t>  (</a:t>
                      </a:r>
                      <a:r>
                        <a:rPr lang="ru-RU" sz="1300" b="1" i="0" u="none" strike="noStrike" baseline="0" dirty="0">
                          <a:solidFill>
                            <a:srgbClr val="000000"/>
                          </a:solidFill>
                          <a:effectLst/>
                          <a:latin typeface="Times New Roman" panose="02020603050405020304" pitchFamily="18" charset="0"/>
                        </a:rPr>
                        <a:t>налоговые и неналоговые)</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7 590,0</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8 801,4</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24,0%</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6 975,4</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496">
                <a:tc>
                  <a:txBody>
                    <a:bodyPr/>
                    <a:lstStyle/>
                    <a:p>
                      <a:pPr algn="just" fontAlgn="t"/>
                      <a:r>
                        <a:rPr lang="ru-RU" sz="1300" b="0" i="0" u="none" strike="noStrike" baseline="0" dirty="0" smtClean="0">
                          <a:solidFill>
                            <a:srgbClr val="000000"/>
                          </a:solidFill>
                          <a:effectLst/>
                          <a:latin typeface="Times New Roman" panose="02020603050405020304" pitchFamily="18" charset="0"/>
                        </a:rPr>
                        <a:t>  Дотации на выравнивание бюджетной</a:t>
                      </a:r>
                    </a:p>
                    <a:p>
                      <a:pPr algn="just" fontAlgn="t"/>
                      <a:r>
                        <a:rPr lang="ru-RU" sz="1300" b="0" i="0" u="none" strike="noStrike" baseline="0" dirty="0" smtClean="0">
                          <a:solidFill>
                            <a:srgbClr val="000000"/>
                          </a:solidFill>
                          <a:effectLst/>
                          <a:latin typeface="Times New Roman" panose="02020603050405020304" pitchFamily="18" charset="0"/>
                        </a:rPr>
                        <a:t>  обеспеченности </a:t>
                      </a:r>
                      <a:endParaRPr lang="ru-RU" sz="1300" b="0" i="0" u="none" strike="noStrike" baseline="0" dirty="0">
                        <a:solidFill>
                          <a:srgbClr val="000000"/>
                        </a:solidFill>
                        <a:effectLst/>
                        <a:latin typeface="Times New Roman" panose="02020603050405020304" pitchFamily="18" charset="0"/>
                      </a:endParaRP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6 015,3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6 015,3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16,4%</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2 533,1</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909">
                <a:tc>
                  <a:txBody>
                    <a:bodyPr/>
                    <a:lstStyle/>
                    <a:p>
                      <a:pPr algn="just" fontAlgn="t"/>
                      <a:r>
                        <a:rPr lang="ru-RU" sz="1300" b="0" i="0" u="none" strike="noStrike" baseline="0" dirty="0" smtClean="0">
                          <a:solidFill>
                            <a:srgbClr val="000000"/>
                          </a:solidFill>
                          <a:effectLst/>
                          <a:latin typeface="Times New Roman" panose="02020603050405020304" pitchFamily="18" charset="0"/>
                        </a:rPr>
                        <a:t>  Субвенции </a:t>
                      </a:r>
                      <a:r>
                        <a:rPr lang="ru-RU" sz="1300" b="0" i="0" u="none" strike="noStrike" baseline="0" dirty="0">
                          <a:solidFill>
                            <a:srgbClr val="000000"/>
                          </a:solidFill>
                          <a:effectLst/>
                          <a:latin typeface="Times New Roman" panose="02020603050405020304" pitchFamily="18" charset="0"/>
                        </a:rPr>
                        <a:t>бюджетам субъектов </a:t>
                      </a:r>
                      <a:r>
                        <a:rPr lang="ru-RU" sz="1300" b="0" i="0" u="none" strike="noStrike" baseline="0" dirty="0" smtClean="0">
                          <a:solidFill>
                            <a:srgbClr val="000000"/>
                          </a:solidFill>
                          <a:effectLst/>
                          <a:latin typeface="Times New Roman" panose="02020603050405020304" pitchFamily="18" charset="0"/>
                        </a:rPr>
                        <a:t>Российской</a:t>
                      </a:r>
                    </a:p>
                    <a:p>
                      <a:pPr algn="just" fontAlgn="t"/>
                      <a:r>
                        <a:rPr lang="ru-RU" sz="1300" b="0" i="0" u="none" strike="noStrike" baseline="0" dirty="0" smtClean="0">
                          <a:solidFill>
                            <a:srgbClr val="000000"/>
                          </a:solidFill>
                          <a:effectLst/>
                          <a:latin typeface="Times New Roman" panose="02020603050405020304" pitchFamily="18" charset="0"/>
                        </a:rPr>
                        <a:t> </a:t>
                      </a:r>
                      <a:r>
                        <a:rPr lang="ru-RU" sz="1300" b="0" i="0" u="none" strike="noStrike" baseline="0" dirty="0">
                          <a:solidFill>
                            <a:srgbClr val="000000"/>
                          </a:solidFill>
                          <a:effectLst/>
                          <a:latin typeface="Times New Roman" panose="02020603050405020304" pitchFamily="18" charset="0"/>
                        </a:rPr>
                        <a:t>Федерации </a:t>
                      </a:r>
                      <a:r>
                        <a:rPr lang="ru-RU" sz="1300" b="0" i="0" u="none" strike="noStrike" baseline="0" dirty="0" smtClean="0">
                          <a:solidFill>
                            <a:srgbClr val="000000"/>
                          </a:solidFill>
                          <a:effectLst/>
                          <a:latin typeface="Times New Roman" panose="02020603050405020304" pitchFamily="18" charset="0"/>
                        </a:rPr>
                        <a:t>и муниципальных </a:t>
                      </a:r>
                      <a:r>
                        <a:rPr lang="ru-RU" sz="1300" b="0" i="0" u="none" strike="noStrike" baseline="0" dirty="0">
                          <a:solidFill>
                            <a:srgbClr val="000000"/>
                          </a:solidFill>
                          <a:effectLst/>
                          <a:latin typeface="Times New Roman" panose="02020603050405020304" pitchFamily="18" charset="0"/>
                        </a:rPr>
                        <a:t>образований</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270,3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270,3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0,7%</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293,0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336">
                <a:tc>
                  <a:txBody>
                    <a:bodyPr/>
                    <a:lstStyle/>
                    <a:p>
                      <a:pPr algn="just" fontAlgn="t"/>
                      <a:r>
                        <a:rPr lang="ru-RU" sz="1300" b="0" i="0" u="none" strike="noStrike" baseline="0" dirty="0" smtClean="0">
                          <a:solidFill>
                            <a:srgbClr val="000000"/>
                          </a:solidFill>
                          <a:effectLst/>
                          <a:latin typeface="Times New Roman" panose="02020603050405020304" pitchFamily="18" charset="0"/>
                        </a:rPr>
                        <a:t>  Иные </a:t>
                      </a:r>
                      <a:r>
                        <a:rPr lang="ru-RU" sz="1300" b="0" i="0" u="none" strike="noStrike" baseline="0" dirty="0">
                          <a:solidFill>
                            <a:srgbClr val="000000"/>
                          </a:solidFill>
                          <a:effectLst/>
                          <a:latin typeface="Times New Roman" panose="02020603050405020304" pitchFamily="18" charset="0"/>
                        </a:rPr>
                        <a:t>межбюджетные трансферты</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26 192,3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21 540,3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58,8%</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5 036,0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3323">
                <a:tc>
                  <a:txBody>
                    <a:bodyPr/>
                    <a:lstStyle/>
                    <a:p>
                      <a:pPr algn="just" fontAlgn="t"/>
                      <a:r>
                        <a:rPr lang="ru-RU" sz="1300" b="0" i="0" u="none" strike="noStrike" baseline="0" dirty="0" smtClean="0">
                          <a:solidFill>
                            <a:srgbClr val="000000"/>
                          </a:solidFill>
                          <a:effectLst/>
                          <a:latin typeface="Times New Roman" panose="02020603050405020304" pitchFamily="18" charset="0"/>
                        </a:rPr>
                        <a:t>  Возврат </a:t>
                      </a:r>
                      <a:r>
                        <a:rPr lang="ru-RU" sz="1300" b="0" i="0" u="none" strike="noStrike" baseline="0" dirty="0">
                          <a:solidFill>
                            <a:srgbClr val="000000"/>
                          </a:solidFill>
                          <a:effectLst/>
                          <a:latin typeface="Times New Roman" panose="02020603050405020304" pitchFamily="18" charset="0"/>
                        </a:rPr>
                        <a:t>остатков субсидий, субвенций и </a:t>
                      </a:r>
                      <a:r>
                        <a:rPr lang="ru-RU" sz="1300" b="0" i="0" u="none" strike="noStrike" baseline="0" dirty="0" smtClean="0">
                          <a:solidFill>
                            <a:srgbClr val="000000"/>
                          </a:solidFill>
                          <a:effectLst/>
                          <a:latin typeface="Times New Roman" panose="02020603050405020304" pitchFamily="18" charset="0"/>
                        </a:rPr>
                        <a:t>иных</a:t>
                      </a:r>
                    </a:p>
                    <a:p>
                      <a:pPr algn="just" fontAlgn="t"/>
                      <a:r>
                        <a:rPr lang="ru-RU" sz="1300" b="0" i="0" u="none" strike="noStrike" baseline="0" dirty="0" smtClean="0">
                          <a:solidFill>
                            <a:srgbClr val="000000"/>
                          </a:solidFill>
                          <a:effectLst/>
                          <a:latin typeface="Times New Roman" panose="02020603050405020304" pitchFamily="18" charset="0"/>
                        </a:rPr>
                        <a:t>  </a:t>
                      </a:r>
                      <a:r>
                        <a:rPr lang="ru-RU" sz="1300" b="0" i="0" u="none" strike="noStrike" baseline="0" dirty="0">
                          <a:solidFill>
                            <a:srgbClr val="000000"/>
                          </a:solidFill>
                          <a:effectLst/>
                          <a:latin typeface="Times New Roman" panose="02020603050405020304" pitchFamily="18" charset="0"/>
                        </a:rPr>
                        <a:t>межбюджетных трансфертов, имеющих </a:t>
                      </a:r>
                      <a:r>
                        <a:rPr lang="ru-RU" sz="1300" b="0" i="0" u="none" strike="noStrike" baseline="0" dirty="0" smtClean="0">
                          <a:solidFill>
                            <a:srgbClr val="000000"/>
                          </a:solidFill>
                          <a:effectLst/>
                          <a:latin typeface="Times New Roman" panose="02020603050405020304" pitchFamily="18" charset="0"/>
                        </a:rPr>
                        <a:t>целевое</a:t>
                      </a:r>
                    </a:p>
                    <a:p>
                      <a:pPr algn="just" fontAlgn="t"/>
                      <a:r>
                        <a:rPr lang="ru-RU" sz="1300" b="0" i="0" u="none" strike="noStrike" baseline="0" dirty="0" smtClean="0">
                          <a:solidFill>
                            <a:srgbClr val="000000"/>
                          </a:solidFill>
                          <a:effectLst/>
                          <a:latin typeface="Times New Roman" panose="02020603050405020304" pitchFamily="18" charset="0"/>
                        </a:rPr>
                        <a:t>  </a:t>
                      </a:r>
                      <a:r>
                        <a:rPr lang="ru-RU" sz="1300" b="0" i="0" u="none" strike="noStrike" baseline="0" dirty="0">
                          <a:solidFill>
                            <a:srgbClr val="000000"/>
                          </a:solidFill>
                          <a:effectLst/>
                          <a:latin typeface="Times New Roman" panose="02020603050405020304" pitchFamily="18" charset="0"/>
                        </a:rPr>
                        <a:t>назначение, прошлых лет из бюджетов поселений</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-0,3</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672">
                <a:tc>
                  <a:txBody>
                    <a:bodyPr/>
                    <a:lstStyle/>
                    <a:p>
                      <a:pPr algn="just" fontAlgn="t"/>
                      <a:r>
                        <a:rPr lang="ru-RU" sz="1300" b="1" i="0" u="none" strike="noStrike" baseline="0" dirty="0" smtClean="0">
                          <a:solidFill>
                            <a:srgbClr val="000000"/>
                          </a:solidFill>
                          <a:effectLst/>
                          <a:latin typeface="Times New Roman" panose="02020603050405020304" pitchFamily="18" charset="0"/>
                        </a:rPr>
                        <a:t>  ИТОГО </a:t>
                      </a:r>
                      <a:r>
                        <a:rPr lang="ru-RU" sz="1300" b="1" i="0" u="none" strike="noStrike" baseline="0" dirty="0">
                          <a:solidFill>
                            <a:srgbClr val="000000"/>
                          </a:solidFill>
                          <a:effectLst/>
                          <a:latin typeface="Times New Roman" panose="02020603050405020304" pitchFamily="18" charset="0"/>
                        </a:rPr>
                        <a:t>МЕЖБЮДЖЕТНЫЕ ТРАНСФЕРТЫ</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32 477,6</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27 825,6</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76,0%</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7 862,1</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336">
                <a:tc>
                  <a:txBody>
                    <a:bodyPr/>
                    <a:lstStyle/>
                    <a:p>
                      <a:pPr algn="just" fontAlgn="t"/>
                      <a:r>
                        <a:rPr lang="ru-RU" sz="1300" b="1" i="0" u="none" strike="noStrike" baseline="0" dirty="0" smtClean="0">
                          <a:solidFill>
                            <a:srgbClr val="000000"/>
                          </a:solidFill>
                          <a:effectLst/>
                          <a:latin typeface="Times New Roman" panose="02020603050405020304" pitchFamily="18" charset="0"/>
                        </a:rPr>
                        <a:t>  ИТОГО  </a:t>
                      </a:r>
                      <a:r>
                        <a:rPr lang="ru-RU" sz="1300" b="1" i="0" u="none" strike="noStrike" baseline="0" dirty="0">
                          <a:solidFill>
                            <a:srgbClr val="000000"/>
                          </a:solidFill>
                          <a:effectLst/>
                          <a:latin typeface="Times New Roman" panose="02020603050405020304" pitchFamily="18" charset="0"/>
                        </a:rPr>
                        <a:t>ДОХОДОВ:</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40 067,6</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36 627,0</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a:solidFill>
                            <a:srgbClr val="000000"/>
                          </a:solidFill>
                          <a:effectLst/>
                          <a:latin typeface="Times New Roman" panose="02020603050405020304" pitchFamily="18" charset="0"/>
                        </a:rPr>
                        <a:t>100,0%</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14 837,5</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4838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40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9744" y="-12032"/>
            <a:ext cx="11425267" cy="6685612"/>
          </a:xfrm>
          <a:noFill/>
        </p:spPr>
        <p:txBody>
          <a:bodyPr>
            <a:normAutofit/>
          </a:bodyPr>
          <a:lstStyle/>
          <a:p>
            <a:pPr algn="ctr"/>
            <a:r>
              <a:rPr lang="ru-RU" sz="2400" b="1" dirty="0" smtClean="0">
                <a:solidFill>
                  <a:srgbClr val="996633"/>
                </a:solidFill>
                <a:latin typeface="Times New Roman" panose="02020603050405020304" pitchFamily="18" charset="0"/>
                <a:cs typeface="Times New Roman" panose="02020603050405020304" pitchFamily="18" charset="0"/>
              </a:rPr>
              <a:t/>
            </a:r>
            <a:br>
              <a:rPr lang="ru-RU" sz="2400" b="1" dirty="0" smtClean="0">
                <a:solidFill>
                  <a:srgbClr val="996633"/>
                </a:solidFill>
                <a:latin typeface="Times New Roman" panose="02020603050405020304" pitchFamily="18" charset="0"/>
                <a:cs typeface="Times New Roman" panose="02020603050405020304" pitchFamily="18" charset="0"/>
              </a:rPr>
            </a:br>
            <a:r>
              <a:rPr lang="ru-RU" sz="2400" b="1" dirty="0" smtClean="0">
                <a:solidFill>
                  <a:srgbClr val="996633"/>
                </a:solidFill>
                <a:latin typeface="Times New Roman" panose="02020603050405020304" pitchFamily="18" charset="0"/>
                <a:cs typeface="Times New Roman" panose="02020603050405020304" pitchFamily="18" charset="0"/>
              </a:rPr>
              <a:t>Структура доходов бюджета поселения за 2017 год </a:t>
            </a:r>
            <a:br>
              <a:rPr lang="ru-RU" sz="2400" b="1" dirty="0" smtClean="0">
                <a:solidFill>
                  <a:srgbClr val="996633"/>
                </a:solidFill>
                <a:latin typeface="Times New Roman" panose="02020603050405020304" pitchFamily="18" charset="0"/>
                <a:cs typeface="Times New Roman" panose="02020603050405020304" pitchFamily="18" charset="0"/>
              </a:rPr>
            </a:br>
            <a:r>
              <a:rPr lang="en-US" sz="2400" b="1" dirty="0" smtClean="0">
                <a:solidFill>
                  <a:srgbClr val="996633"/>
                </a:solidFill>
                <a:latin typeface="Times New Roman" panose="02020603050405020304" pitchFamily="18" charset="0"/>
                <a:cs typeface="Times New Roman" panose="02020603050405020304" pitchFamily="18" charset="0"/>
              </a:rPr>
              <a:t/>
            </a:r>
            <a:br>
              <a:rPr lang="en-US" sz="2400" b="1" dirty="0" smtClean="0">
                <a:solidFill>
                  <a:srgbClr val="996633"/>
                </a:solidFill>
                <a:latin typeface="Times New Roman" panose="02020603050405020304" pitchFamily="18" charset="0"/>
                <a:cs typeface="Times New Roman" panose="02020603050405020304" pitchFamily="18" charset="0"/>
              </a:rPr>
            </a:br>
            <a:r>
              <a:rPr lang="ru-RU" sz="2400" b="1" dirty="0" smtClean="0">
                <a:solidFill>
                  <a:srgbClr val="996633"/>
                </a:solidFill>
                <a:latin typeface="Times New Roman" panose="02020603050405020304" pitchFamily="18" charset="0"/>
                <a:cs typeface="Times New Roman" panose="02020603050405020304" pitchFamily="18" charset="0"/>
              </a:rPr>
              <a:t/>
            </a:r>
            <a:br>
              <a:rPr lang="ru-RU" sz="2400" b="1" dirty="0" smtClean="0">
                <a:solidFill>
                  <a:srgbClr val="996633"/>
                </a:solidFill>
                <a:latin typeface="Times New Roman" panose="02020603050405020304" pitchFamily="18" charset="0"/>
                <a:cs typeface="Times New Roman" panose="02020603050405020304" pitchFamily="18" charset="0"/>
              </a:rPr>
            </a:br>
            <a:r>
              <a:rPr lang="ru-RU" sz="2400" b="1" dirty="0">
                <a:solidFill>
                  <a:schemeClr val="tx1"/>
                </a:solidFill>
                <a:latin typeface="Times New Roman" panose="02020603050405020304" pitchFamily="18" charset="0"/>
                <a:cs typeface="Times New Roman" panose="02020603050405020304" pitchFamily="18" charset="0"/>
              </a:rPr>
              <a:t/>
            </a:r>
            <a:br>
              <a:rPr lang="ru-RU" sz="2400" b="1" dirty="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
            </a:r>
            <a:br>
              <a:rPr lang="ru-RU" sz="2400" b="1" dirty="0" smtClean="0">
                <a:solidFill>
                  <a:schemeClr val="tx1"/>
                </a:solidFill>
                <a:latin typeface="Times New Roman" panose="02020603050405020304" pitchFamily="18" charset="0"/>
                <a:cs typeface="Times New Roman" panose="02020603050405020304" pitchFamily="18" charset="0"/>
              </a:rPr>
            </a:b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47624" y="0"/>
            <a:ext cx="1016691" cy="1241450"/>
          </a:xfrm>
          <a:prstGeom prst="rect">
            <a:avLst/>
          </a:prstGeom>
        </p:spPr>
      </p:pic>
      <p:graphicFrame>
        <p:nvGraphicFramePr>
          <p:cNvPr id="10" name="Диаграмма 9"/>
          <p:cNvGraphicFramePr/>
          <p:nvPr>
            <p:extLst>
              <p:ext uri="{D42A27DB-BD31-4B8C-83A1-F6EECF244321}">
                <p14:modId xmlns:p14="http://schemas.microsoft.com/office/powerpoint/2010/main" val="2860299064"/>
              </p:ext>
            </p:extLst>
          </p:nvPr>
        </p:nvGraphicFramePr>
        <p:xfrm>
          <a:off x="173055" y="1371600"/>
          <a:ext cx="5926955" cy="53019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p:nvPr>
            <p:extLst>
              <p:ext uri="{D42A27DB-BD31-4B8C-83A1-F6EECF244321}">
                <p14:modId xmlns:p14="http://schemas.microsoft.com/office/powerpoint/2010/main" val="831974491"/>
              </p:ext>
            </p:extLst>
          </p:nvPr>
        </p:nvGraphicFramePr>
        <p:xfrm>
          <a:off x="6274663" y="1383690"/>
          <a:ext cx="5715000" cy="531831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95137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40000"/>
          </a:blip>
          <a:tile tx="0" ty="0" sx="100000" sy="100000" flip="none" algn="tl"/>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sp>
        <p:nvSpPr>
          <p:cNvPr id="7" name="Скругленный прямоугольник 6"/>
          <p:cNvSpPr/>
          <p:nvPr/>
        </p:nvSpPr>
        <p:spPr>
          <a:xfrm>
            <a:off x="129158" y="2845482"/>
            <a:ext cx="2076136" cy="2476483"/>
          </a:xfrm>
          <a:prstGeom prst="roundRect">
            <a:avLst/>
          </a:prstGeom>
          <a:gradFill>
            <a:gsLst>
              <a:gs pos="0">
                <a:schemeClr val="accent2">
                  <a:lumMod val="0"/>
                  <a:lumOff val="100000"/>
                </a:schemeClr>
              </a:gs>
              <a:gs pos="35000">
                <a:schemeClr val="accent2">
                  <a:lumMod val="0"/>
                  <a:lumOff val="100000"/>
                </a:schemeClr>
              </a:gs>
              <a:gs pos="100000">
                <a:srgbClr val="FFCC99"/>
              </a:gs>
            </a:gsLst>
            <a:path path="circle">
              <a:fillToRect l="50000" t="-80000" r="50000" b="18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smtClean="0">
                <a:solidFill>
                  <a:srgbClr val="7030A0"/>
                </a:solidFill>
                <a:latin typeface="Times New Roman" panose="02020603050405020304" pitchFamily="18" charset="0"/>
                <a:cs typeface="Times New Roman" panose="02020603050405020304" pitchFamily="18" charset="0"/>
              </a:rPr>
              <a:t>НДФЛ с доходов, источником которых является налоговый агент, НДФЛ с доходов от осуществления деятельности ИП, нотариусов, адвокатов и пр., НДФЛ на доходы с физических лиц с доходов, полученных физическими лицами с соответствии со ст.228 НК РФ</a:t>
            </a:r>
            <a:endParaRPr lang="ru-RU" sz="1200" i="1" dirty="0">
              <a:solidFill>
                <a:srgbClr val="7030A0"/>
              </a:solidFill>
              <a:latin typeface="Times New Roman" panose="02020603050405020304" pitchFamily="18" charset="0"/>
              <a:cs typeface="Times New Roman" panose="02020603050405020304" pitchFamily="18" charset="0"/>
            </a:endParaRPr>
          </a:p>
        </p:txBody>
      </p:sp>
      <p:sp>
        <p:nvSpPr>
          <p:cNvPr id="8" name="Овал 7"/>
          <p:cNvSpPr/>
          <p:nvPr/>
        </p:nvSpPr>
        <p:spPr>
          <a:xfrm>
            <a:off x="174796" y="5769314"/>
            <a:ext cx="1666171" cy="1024687"/>
          </a:xfrm>
          <a:prstGeom prst="ellipse">
            <a:avLst/>
          </a:prstGeom>
          <a:gradFill>
            <a:gsLst>
              <a:gs pos="0">
                <a:schemeClr val="accent2">
                  <a:lumMod val="0"/>
                  <a:lumOff val="100000"/>
                </a:schemeClr>
              </a:gs>
              <a:gs pos="35000">
                <a:schemeClr val="accent2">
                  <a:lumMod val="0"/>
                  <a:lumOff val="100000"/>
                </a:schemeClr>
              </a:gs>
              <a:gs pos="100000">
                <a:srgbClr val="996633"/>
              </a:gs>
            </a:gsLst>
            <a:path path="circle">
              <a:fillToRect l="50000" t="-80000" r="50000" b="180000"/>
            </a:path>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anose="02020603050405020304" pitchFamily="18" charset="0"/>
                <a:cs typeface="Times New Roman" panose="02020603050405020304" pitchFamily="18" charset="0"/>
              </a:rPr>
              <a:t>7 794,3 </a:t>
            </a:r>
            <a:r>
              <a:rPr lang="ru-RU" sz="14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1400" b="1" dirty="0">
              <a:solidFill>
                <a:srgbClr val="7030A0"/>
              </a:solidFill>
              <a:latin typeface="Times New Roman" panose="02020603050405020304" pitchFamily="18" charset="0"/>
              <a:cs typeface="Times New Roman" panose="02020603050405020304" pitchFamily="18" charset="0"/>
            </a:endParaRPr>
          </a:p>
        </p:txBody>
      </p:sp>
      <p:sp>
        <p:nvSpPr>
          <p:cNvPr id="9" name="Стрелка вниз 8"/>
          <p:cNvSpPr/>
          <p:nvPr/>
        </p:nvSpPr>
        <p:spPr>
          <a:xfrm>
            <a:off x="902368" y="5405484"/>
            <a:ext cx="433137" cy="36967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225841" y="120316"/>
            <a:ext cx="5450306" cy="1058421"/>
          </a:xfrm>
          <a:prstGeom prst="roundRect">
            <a:avLst/>
          </a:prstGeom>
          <a:gradFill>
            <a:gsLst>
              <a:gs pos="0">
                <a:schemeClr val="accent2">
                  <a:lumMod val="0"/>
                  <a:lumOff val="100000"/>
                </a:schemeClr>
              </a:gs>
              <a:gs pos="35000">
                <a:schemeClr val="accent2">
                  <a:lumMod val="0"/>
                  <a:lumOff val="100000"/>
                </a:schemeClr>
              </a:gs>
              <a:gs pos="100000">
                <a:srgbClr val="FF9933"/>
              </a:gs>
            </a:gsLst>
            <a:path path="circle">
              <a:fillToRect l="50000" t="-80000" r="50000" b="180000"/>
            </a:path>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smtClean="0">
                <a:solidFill>
                  <a:srgbClr val="660066"/>
                </a:solidFill>
                <a:latin typeface="Times New Roman" panose="02020603050405020304" pitchFamily="18" charset="0"/>
                <a:cs typeface="Times New Roman" panose="02020603050405020304" pitchFamily="18" charset="0"/>
              </a:rPr>
              <a:t>Налоговые и неналоговые </a:t>
            </a:r>
          </a:p>
          <a:p>
            <a:pPr algn="ctr"/>
            <a:r>
              <a:rPr lang="ru-RU" sz="2600" b="1" dirty="0" smtClean="0">
                <a:solidFill>
                  <a:srgbClr val="660066"/>
                </a:solidFill>
                <a:latin typeface="Times New Roman" panose="02020603050405020304" pitchFamily="18" charset="0"/>
                <a:cs typeface="Times New Roman" panose="02020603050405020304" pitchFamily="18" charset="0"/>
              </a:rPr>
              <a:t>доходы поселения</a:t>
            </a:r>
            <a:endParaRPr lang="ru-RU" sz="2600" dirty="0"/>
          </a:p>
        </p:txBody>
      </p:sp>
      <p:sp>
        <p:nvSpPr>
          <p:cNvPr id="12" name="Скругленный прямоугольник 11"/>
          <p:cNvSpPr/>
          <p:nvPr/>
        </p:nvSpPr>
        <p:spPr>
          <a:xfrm>
            <a:off x="8217568" y="120316"/>
            <a:ext cx="2074286" cy="1058422"/>
          </a:xfrm>
          <a:prstGeom prst="roundRect">
            <a:avLst/>
          </a:prstGeom>
          <a:gradFill>
            <a:gsLst>
              <a:gs pos="0">
                <a:schemeClr val="accent2">
                  <a:lumMod val="0"/>
                  <a:lumOff val="100000"/>
                </a:schemeClr>
              </a:gs>
              <a:gs pos="35000">
                <a:schemeClr val="accent2">
                  <a:lumMod val="0"/>
                  <a:lumOff val="100000"/>
                </a:schemeClr>
              </a:gs>
              <a:gs pos="100000">
                <a:srgbClr val="FF9933"/>
              </a:gs>
            </a:gsLst>
            <a:path path="circle">
              <a:fillToRect l="50000" t="-80000" r="50000" b="180000"/>
            </a:path>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smtClean="0">
                <a:solidFill>
                  <a:srgbClr val="7030A0"/>
                </a:solidFill>
                <a:latin typeface="Times New Roman" panose="02020603050405020304" pitchFamily="18" charset="0"/>
                <a:cs typeface="Times New Roman" panose="02020603050405020304" pitchFamily="18" charset="0"/>
              </a:rPr>
              <a:t>8 801,4 </a:t>
            </a:r>
            <a:r>
              <a:rPr lang="ru-RU" sz="26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2600" b="1" dirty="0">
              <a:solidFill>
                <a:srgbClr val="7030A0"/>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42899" y="1774833"/>
            <a:ext cx="1552074" cy="854242"/>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Налог на доходы физических лиц</a:t>
            </a:r>
            <a:endParaRPr lang="ru-RU" sz="1400" dirty="0">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9885925" y="1806942"/>
            <a:ext cx="1797729" cy="854242"/>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Штрафы, санкции, возмещение ущерба</a:t>
            </a:r>
            <a:endParaRPr lang="ru-RU" sz="1400" dirty="0">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2359042" y="2872749"/>
            <a:ext cx="1688453" cy="2421947"/>
          </a:xfrm>
          <a:prstGeom prst="roundRect">
            <a:avLst/>
          </a:prstGeom>
          <a:gradFill>
            <a:gsLst>
              <a:gs pos="0">
                <a:schemeClr val="accent2">
                  <a:lumMod val="0"/>
                  <a:lumOff val="100000"/>
                </a:schemeClr>
              </a:gs>
              <a:gs pos="35000">
                <a:schemeClr val="accent2">
                  <a:lumMod val="0"/>
                  <a:lumOff val="100000"/>
                </a:schemeClr>
              </a:gs>
              <a:gs pos="100000">
                <a:srgbClr val="FFCC99"/>
              </a:gs>
            </a:gsLst>
            <a:path path="circle">
              <a:fillToRect l="50000" t="-80000" r="50000" b="18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a:solidFill>
                  <a:srgbClr val="7030A0"/>
                </a:solidFill>
                <a:latin typeface="Times New Roman" panose="02020603050405020304" pitchFamily="18" charset="0"/>
                <a:cs typeface="Times New Roman" panose="02020603050405020304" pitchFamily="18" charset="0"/>
              </a:rPr>
              <a:t>Н</a:t>
            </a:r>
            <a:r>
              <a:rPr lang="ru-RU" sz="1200" i="1" dirty="0" smtClean="0">
                <a:solidFill>
                  <a:srgbClr val="7030A0"/>
                </a:solidFill>
                <a:latin typeface="Times New Roman" panose="02020603050405020304" pitchFamily="18" charset="0"/>
                <a:cs typeface="Times New Roman" panose="02020603050405020304" pitchFamily="18" charset="0"/>
              </a:rPr>
              <a:t>алоговый </a:t>
            </a:r>
            <a:r>
              <a:rPr lang="ru-RU" sz="1200" i="1" dirty="0">
                <a:solidFill>
                  <a:srgbClr val="7030A0"/>
                </a:solidFill>
                <a:latin typeface="Times New Roman" panose="02020603050405020304" pitchFamily="18" charset="0"/>
                <a:cs typeface="Times New Roman" panose="02020603050405020304" pitchFamily="18" charset="0"/>
              </a:rPr>
              <a:t>режим, созданный специально для предпринимателей и организаций, которые занимаются производством сельскохозяйственной продукции </a:t>
            </a:r>
          </a:p>
        </p:txBody>
      </p:sp>
      <p:sp>
        <p:nvSpPr>
          <p:cNvPr id="30" name="Стрелка вниз 29"/>
          <p:cNvSpPr/>
          <p:nvPr/>
        </p:nvSpPr>
        <p:spPr>
          <a:xfrm>
            <a:off x="8340682" y="5283014"/>
            <a:ext cx="433137" cy="39094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10641584" y="5273621"/>
            <a:ext cx="433137" cy="35083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702637" y="5709191"/>
            <a:ext cx="1631123" cy="1011444"/>
          </a:xfrm>
          <a:prstGeom prst="ellipse">
            <a:avLst/>
          </a:prstGeom>
          <a:gradFill>
            <a:gsLst>
              <a:gs pos="0">
                <a:schemeClr val="accent2">
                  <a:lumMod val="0"/>
                  <a:lumOff val="100000"/>
                </a:schemeClr>
              </a:gs>
              <a:gs pos="35000">
                <a:schemeClr val="accent2">
                  <a:lumMod val="0"/>
                  <a:lumOff val="100000"/>
                </a:schemeClr>
              </a:gs>
              <a:gs pos="100000">
                <a:srgbClr val="996633"/>
              </a:gs>
            </a:gsLst>
            <a:path path="circle">
              <a:fillToRect l="50000" t="-80000" r="50000" b="180000"/>
            </a:path>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anose="02020603050405020304" pitchFamily="18" charset="0"/>
                <a:cs typeface="Times New Roman" panose="02020603050405020304" pitchFamily="18" charset="0"/>
              </a:rPr>
              <a:t>521,4 </a:t>
            </a:r>
            <a:r>
              <a:rPr lang="ru-RU" sz="14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1400" b="1" dirty="0">
              <a:solidFill>
                <a:srgbClr val="7030A0"/>
              </a:solidFill>
              <a:latin typeface="Times New Roman" panose="02020603050405020304" pitchFamily="18" charset="0"/>
              <a:cs typeface="Times New Roman" panose="02020603050405020304" pitchFamily="18" charset="0"/>
            </a:endParaRPr>
          </a:p>
        </p:txBody>
      </p:sp>
      <p:sp>
        <p:nvSpPr>
          <p:cNvPr id="35" name="Овал 34"/>
          <p:cNvSpPr/>
          <p:nvPr/>
        </p:nvSpPr>
        <p:spPr>
          <a:xfrm>
            <a:off x="10050385" y="5696073"/>
            <a:ext cx="1615534" cy="1037681"/>
          </a:xfrm>
          <a:prstGeom prst="ellipse">
            <a:avLst/>
          </a:prstGeom>
          <a:gradFill>
            <a:gsLst>
              <a:gs pos="0">
                <a:schemeClr val="accent2">
                  <a:lumMod val="0"/>
                  <a:lumOff val="100000"/>
                </a:schemeClr>
              </a:gs>
              <a:gs pos="35000">
                <a:schemeClr val="accent2">
                  <a:lumMod val="0"/>
                  <a:lumOff val="100000"/>
                </a:schemeClr>
              </a:gs>
              <a:gs pos="100000">
                <a:srgbClr val="996633"/>
              </a:gs>
            </a:gsLst>
            <a:path path="circle">
              <a:fillToRect l="50000" t="-80000" r="50000" b="180000"/>
            </a:path>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anose="02020603050405020304" pitchFamily="18" charset="0"/>
                <a:cs typeface="Times New Roman" panose="02020603050405020304" pitchFamily="18" charset="0"/>
              </a:rPr>
              <a:t>328,3 </a:t>
            </a:r>
            <a:r>
              <a:rPr lang="ru-RU" sz="14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1400" b="1" dirty="0">
              <a:solidFill>
                <a:srgbClr val="7030A0"/>
              </a:solidFill>
              <a:latin typeface="Times New Roman" panose="02020603050405020304" pitchFamily="18" charset="0"/>
              <a:cs typeface="Times New Roman" panose="02020603050405020304" pitchFamily="18" charset="0"/>
            </a:endParaRPr>
          </a:p>
        </p:txBody>
      </p:sp>
      <p:sp>
        <p:nvSpPr>
          <p:cNvPr id="38" name="Скругленный прямоугольник 37"/>
          <p:cNvSpPr/>
          <p:nvPr/>
        </p:nvSpPr>
        <p:spPr>
          <a:xfrm>
            <a:off x="4378769" y="2790996"/>
            <a:ext cx="1885042" cy="2420838"/>
          </a:xfrm>
          <a:prstGeom prst="roundRect">
            <a:avLst/>
          </a:prstGeom>
          <a:gradFill>
            <a:gsLst>
              <a:gs pos="0">
                <a:schemeClr val="accent2">
                  <a:lumMod val="0"/>
                  <a:lumOff val="100000"/>
                </a:schemeClr>
              </a:gs>
              <a:gs pos="35000">
                <a:schemeClr val="accent2">
                  <a:lumMod val="0"/>
                  <a:lumOff val="100000"/>
                </a:schemeClr>
              </a:gs>
              <a:gs pos="100000">
                <a:srgbClr val="FFCC99"/>
              </a:gs>
            </a:gsLst>
            <a:path path="circle">
              <a:fillToRect l="50000" t="-80000" r="50000" b="18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a:solidFill>
                  <a:srgbClr val="7030A0"/>
                </a:solidFill>
                <a:latin typeface="Times New Roman" panose="02020603050405020304" pitchFamily="18" charset="0"/>
                <a:cs typeface="Times New Roman" panose="02020603050405020304" pitchFamily="18" charset="0"/>
              </a:rPr>
              <a:t>Налог на имущество физических </a:t>
            </a:r>
            <a:r>
              <a:rPr lang="ru-RU" sz="1200" i="1" dirty="0" smtClean="0">
                <a:solidFill>
                  <a:srgbClr val="7030A0"/>
                </a:solidFill>
                <a:latin typeface="Times New Roman" panose="02020603050405020304" pitchFamily="18" charset="0"/>
                <a:cs typeface="Times New Roman" panose="02020603050405020304" pitchFamily="18" charset="0"/>
              </a:rPr>
              <a:t>лиц, </a:t>
            </a:r>
            <a:endParaRPr lang="ru-RU" sz="1200" i="1" dirty="0">
              <a:solidFill>
                <a:srgbClr val="7030A0"/>
              </a:solidFill>
              <a:latin typeface="Times New Roman" panose="02020603050405020304" pitchFamily="18" charset="0"/>
              <a:cs typeface="Times New Roman" panose="02020603050405020304" pitchFamily="18" charset="0"/>
            </a:endParaRPr>
          </a:p>
          <a:p>
            <a:pPr algn="ctr"/>
            <a:r>
              <a:rPr lang="ru-RU" sz="1200" i="1" dirty="0">
                <a:solidFill>
                  <a:srgbClr val="7030A0"/>
                </a:solidFill>
                <a:latin typeface="Times New Roman" panose="02020603050405020304" pitchFamily="18" charset="0"/>
                <a:cs typeface="Times New Roman" panose="02020603050405020304" pitchFamily="18" charset="0"/>
              </a:rPr>
              <a:t>Земельный </a:t>
            </a:r>
            <a:r>
              <a:rPr lang="ru-RU" sz="1200" i="1" dirty="0" smtClean="0">
                <a:solidFill>
                  <a:srgbClr val="7030A0"/>
                </a:solidFill>
                <a:latin typeface="Times New Roman" panose="02020603050405020304" pitchFamily="18" charset="0"/>
                <a:cs typeface="Times New Roman" panose="02020603050405020304" pitchFamily="18" charset="0"/>
              </a:rPr>
              <a:t>налог с организаций, Земельный налог с физических лиц</a:t>
            </a:r>
            <a:endParaRPr lang="ru-RU" sz="1200" i="1" dirty="0">
              <a:solidFill>
                <a:srgbClr val="7030A0"/>
              </a:solidFill>
              <a:latin typeface="Times New Roman" panose="02020603050405020304" pitchFamily="18" charset="0"/>
              <a:cs typeface="Times New Roman" panose="02020603050405020304" pitchFamily="18" charset="0"/>
            </a:endParaRPr>
          </a:p>
        </p:txBody>
      </p:sp>
      <p:sp>
        <p:nvSpPr>
          <p:cNvPr id="39" name="Скругленный прямоугольник 38"/>
          <p:cNvSpPr/>
          <p:nvPr/>
        </p:nvSpPr>
        <p:spPr>
          <a:xfrm>
            <a:off x="4545253" y="1829960"/>
            <a:ext cx="1552074" cy="854242"/>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Налоги на имущество</a:t>
            </a:r>
            <a:endParaRPr lang="ru-RU" sz="1400" dirty="0">
              <a:latin typeface="Times New Roman" panose="02020603050405020304" pitchFamily="18" charset="0"/>
              <a:cs typeface="Times New Roman" panose="02020603050405020304" pitchFamily="18" charset="0"/>
            </a:endParaRPr>
          </a:p>
        </p:txBody>
      </p:sp>
      <p:sp>
        <p:nvSpPr>
          <p:cNvPr id="40" name="Стрелка вниз 39"/>
          <p:cNvSpPr/>
          <p:nvPr/>
        </p:nvSpPr>
        <p:spPr>
          <a:xfrm>
            <a:off x="2986701" y="5321965"/>
            <a:ext cx="433137" cy="3741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339988" y="5775936"/>
            <a:ext cx="1596284" cy="1024687"/>
          </a:xfrm>
          <a:prstGeom prst="ellipse">
            <a:avLst/>
          </a:prstGeom>
          <a:gradFill>
            <a:gsLst>
              <a:gs pos="0">
                <a:schemeClr val="accent2">
                  <a:lumMod val="0"/>
                  <a:lumOff val="100000"/>
                </a:schemeClr>
              </a:gs>
              <a:gs pos="35000">
                <a:schemeClr val="accent2">
                  <a:lumMod val="0"/>
                  <a:lumOff val="100000"/>
                </a:schemeClr>
              </a:gs>
              <a:gs pos="100000">
                <a:srgbClr val="996633"/>
              </a:gs>
            </a:gsLst>
            <a:path path="circle">
              <a:fillToRect l="50000" t="-80000" r="50000" b="180000"/>
            </a:path>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anose="02020603050405020304" pitchFamily="18" charset="0"/>
                <a:cs typeface="Times New Roman" panose="02020603050405020304" pitchFamily="18" charset="0"/>
              </a:rPr>
              <a:t>1,0 </a:t>
            </a:r>
            <a:r>
              <a:rPr lang="ru-RU" sz="14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1400" b="1" dirty="0">
              <a:solidFill>
                <a:srgbClr val="7030A0"/>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7702637" y="1832189"/>
            <a:ext cx="1552074" cy="854242"/>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Доходы от использования имущества</a:t>
            </a:r>
            <a:endParaRPr lang="ru-RU" sz="1400" dirty="0">
              <a:latin typeface="Times New Roman" panose="02020603050405020304" pitchFamily="18" charset="0"/>
              <a:cs typeface="Times New Roman" panose="02020603050405020304" pitchFamily="18" charset="0"/>
            </a:endParaRPr>
          </a:p>
        </p:txBody>
      </p:sp>
      <p:sp>
        <p:nvSpPr>
          <p:cNvPr id="42" name="Скругленный прямоугольник 41"/>
          <p:cNvSpPr/>
          <p:nvPr/>
        </p:nvSpPr>
        <p:spPr>
          <a:xfrm>
            <a:off x="7536153" y="2817019"/>
            <a:ext cx="1885042" cy="2401221"/>
          </a:xfrm>
          <a:prstGeom prst="roundRect">
            <a:avLst/>
          </a:prstGeom>
          <a:gradFill>
            <a:gsLst>
              <a:gs pos="0">
                <a:schemeClr val="accent2">
                  <a:lumMod val="0"/>
                  <a:lumOff val="100000"/>
                </a:schemeClr>
              </a:gs>
              <a:gs pos="35000">
                <a:schemeClr val="accent2">
                  <a:lumMod val="0"/>
                  <a:lumOff val="100000"/>
                </a:schemeClr>
              </a:gs>
              <a:gs pos="100000">
                <a:srgbClr val="FFCC99"/>
              </a:gs>
            </a:gsLst>
            <a:path path="circle">
              <a:fillToRect l="50000" t="-80000" r="50000" b="18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smtClean="0">
                <a:solidFill>
                  <a:srgbClr val="7030A0"/>
                </a:solidFill>
                <a:latin typeface="Times New Roman" panose="02020603050405020304" pitchFamily="18" charset="0"/>
                <a:cs typeface="Times New Roman" panose="02020603050405020304" pitchFamily="18" charset="0"/>
              </a:rPr>
              <a:t>Доходы, получаемые в виде арендной платы и прочие поступления от использования имущества</a:t>
            </a:r>
            <a:endParaRPr lang="ru-RU" sz="1200" i="1" dirty="0">
              <a:solidFill>
                <a:srgbClr val="7030A0"/>
              </a:solidFill>
              <a:latin typeface="Times New Roman" panose="02020603050405020304" pitchFamily="18" charset="0"/>
              <a:cs typeface="Times New Roman" panose="02020603050405020304" pitchFamily="18" charset="0"/>
            </a:endParaRPr>
          </a:p>
        </p:txBody>
      </p:sp>
      <p:sp>
        <p:nvSpPr>
          <p:cNvPr id="43" name="Стрелка вниз 42"/>
          <p:cNvSpPr/>
          <p:nvPr/>
        </p:nvSpPr>
        <p:spPr>
          <a:xfrm>
            <a:off x="5021090" y="5321965"/>
            <a:ext cx="433137" cy="3741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4435293" y="5769313"/>
            <a:ext cx="1596284" cy="1024687"/>
          </a:xfrm>
          <a:prstGeom prst="ellipse">
            <a:avLst/>
          </a:prstGeom>
          <a:gradFill>
            <a:gsLst>
              <a:gs pos="0">
                <a:schemeClr val="accent2">
                  <a:lumMod val="0"/>
                  <a:lumOff val="100000"/>
                </a:schemeClr>
              </a:gs>
              <a:gs pos="35000">
                <a:schemeClr val="accent2">
                  <a:lumMod val="0"/>
                  <a:lumOff val="100000"/>
                </a:schemeClr>
              </a:gs>
              <a:gs pos="100000">
                <a:srgbClr val="996633"/>
              </a:gs>
            </a:gsLst>
            <a:path path="circle">
              <a:fillToRect l="50000" t="-80000" r="50000" b="180000"/>
            </a:path>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anose="02020603050405020304" pitchFamily="18" charset="0"/>
                <a:cs typeface="Times New Roman" panose="02020603050405020304" pitchFamily="18" charset="0"/>
              </a:rPr>
              <a:t>156,4 </a:t>
            </a:r>
            <a:r>
              <a:rPr lang="ru-RU" sz="14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1400" b="1" dirty="0">
              <a:solidFill>
                <a:srgbClr val="7030A0"/>
              </a:solidFill>
              <a:latin typeface="Times New Roman" panose="02020603050405020304" pitchFamily="18" charset="0"/>
              <a:cs typeface="Times New Roman" panose="02020603050405020304" pitchFamily="18" charset="0"/>
            </a:endParaRPr>
          </a:p>
        </p:txBody>
      </p:sp>
      <p:sp>
        <p:nvSpPr>
          <p:cNvPr id="46" name="Скругленный прямоугольник 45"/>
          <p:cNvSpPr/>
          <p:nvPr/>
        </p:nvSpPr>
        <p:spPr>
          <a:xfrm>
            <a:off x="9842268" y="2760231"/>
            <a:ext cx="1885042" cy="2421948"/>
          </a:xfrm>
          <a:prstGeom prst="roundRect">
            <a:avLst/>
          </a:prstGeom>
          <a:gradFill>
            <a:gsLst>
              <a:gs pos="0">
                <a:schemeClr val="accent2">
                  <a:lumMod val="0"/>
                  <a:lumOff val="100000"/>
                </a:schemeClr>
              </a:gs>
              <a:gs pos="35000">
                <a:schemeClr val="accent2">
                  <a:lumMod val="0"/>
                  <a:lumOff val="100000"/>
                </a:schemeClr>
              </a:gs>
              <a:gs pos="100000">
                <a:srgbClr val="FFCC99"/>
              </a:gs>
            </a:gsLst>
            <a:path path="circle">
              <a:fillToRect l="50000" t="-80000" r="50000" b="18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smtClean="0">
                <a:solidFill>
                  <a:srgbClr val="7030A0"/>
                </a:solidFill>
                <a:latin typeface="Times New Roman" panose="02020603050405020304" pitchFamily="18" charset="0"/>
                <a:cs typeface="Times New Roman" panose="02020603050405020304" pitchFamily="18" charset="0"/>
              </a:rPr>
              <a:t>Денежные взыскания (штрафы) и иных сумм в возмещение ущерба </a:t>
            </a:r>
            <a:endParaRPr lang="ru-RU" sz="1200" i="1" dirty="0">
              <a:solidFill>
                <a:srgbClr val="7030A0"/>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285795" y="1268017"/>
            <a:ext cx="6159610" cy="420141"/>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Налоговые доходы</a:t>
            </a:r>
            <a:endParaRPr lang="ru-RU" sz="1400" dirty="0">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7536152" y="1281460"/>
            <a:ext cx="4191157" cy="420141"/>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Неналоговые доходы</a:t>
            </a:r>
            <a:endParaRPr lang="ru-RU" sz="1400" dirty="0">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2455842" y="1813708"/>
            <a:ext cx="1552074" cy="837634"/>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Единый сельскохозяйственный налог</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4732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34184</TotalTime>
  <Words>1666</Words>
  <Application>Microsoft Office PowerPoint</Application>
  <PresentationFormat>Широкоэкранный</PresentationFormat>
  <Paragraphs>574</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Times New Roman</vt:lpstr>
      <vt:lpstr>Trebuchet MS</vt:lpstr>
      <vt:lpstr>Wingdings</vt:lpstr>
      <vt:lpstr>Wingdings 3</vt:lpstr>
      <vt:lpstr>Грань</vt:lpstr>
      <vt:lpstr>БЮДЖЕТ ДЛЯ ГРАЖДАН   (к проекту решения Совета депутатов   «Об исполнении бюджета городского поселения Беринговский за 2017 год»)</vt:lpstr>
      <vt:lpstr>Уважаемые жители городского поселения Беринговский! Бюджет для граждан познакомит Вас с положениями основного финансового документа поселения – бюджетом. Предоставленная информация об исполнении бюджета поселения предназначена для широкого круга пользователей и будет интересна как студентам, педагогам, молодым семьям, так и служащим, пенсионерам и другим категориям населения. Граждане как налогоплательщики и как потребители муниципальных услуг должны быть уверены в том, что бюджетные средства используются эффективно, приносят конкретные результаты как для поселения в целом, так и для каждой семьи, для каждого человека. Бюджет для граждан нацелен на получение обратной связи от жителей поселения, которых волнуют современные проблемы муниципальных финансов. Одной из ключевых задач бюджетной политики является обеспечение прозрачности и открытости бюджетного процесса. Надеемся, что предоставление бюджета в понятной для жителей форме повысит уровень общественного участия граждан в бюджетном процессе поселения.  С уважением,  Глава городского поселения  С.А. Скрупский</vt:lpstr>
      <vt:lpstr>Презентация PowerPoint</vt:lpstr>
      <vt:lpstr>Отчёт об исполнении бюджета городского поселения Беринговский включает:</vt:lpstr>
      <vt:lpstr>Презентация PowerPoint</vt:lpstr>
      <vt:lpstr>Объем доходов и расходов бюджета поселения</vt:lpstr>
      <vt:lpstr>ДОХОДЫ БЮДЖЕТА ПОСЕЛЕНИЯ            </vt:lpstr>
      <vt:lpstr> Структура доходов бюджета поселения за 2017 год      </vt:lpstr>
      <vt:lpstr>Презентация PowerPoint</vt:lpstr>
      <vt:lpstr>Безвозмездные поступления от других бюджетов бюджетной  системы Российской Федерации за 2017 год    </vt:lpstr>
      <vt:lpstr>Исполнение бюджета  поселения по расходам за 2017г.    </vt:lpstr>
      <vt:lpstr>Структура расходов бюджета поселения в 2017году (тыс. рублей)    </vt:lpstr>
      <vt:lpstr> Расходы бюджета поселения в расчете на 1 жителя за 2017 год   </vt:lpstr>
      <vt:lpstr>Национальная экономика в 2017 году расходы  составили 7 041,2 тыс. рублей </vt:lpstr>
      <vt:lpstr>Жилищно-коммунальное хозяйство в 2017 году расходы  составили 17 911,4 тыс. рублей </vt:lpstr>
      <vt:lpstr>Общегосударственные вопросы в 2017 году расходы  составили 7 225,9 тыс. рублей </vt:lpstr>
      <vt:lpstr>Национальная безопасность и правоохранительная деятельность, национальная оборона в 2017 году расходы  составили 2 666,2 тыс. рублей </vt:lpstr>
      <vt:lpstr>Исполнение бюджета по источникам финансирования дефицита бюджета поселения </vt:lpstr>
      <vt:lpstr>Динамика исполнения расходов по муниципальным  программам поселения за 2017 год </vt:lpstr>
      <vt:lpstr> </vt:lpstr>
      <vt:lpstr>Основные демографические и социально-экономические показатели городского поселения Беринговский </vt:lpstr>
      <vt:lpstr>Контактная информация для граждан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основе решения Совета депутатов   "О бюджете Анадырского муниципального района на 2018 год")</dc:title>
  <dc:creator>Сидельникова Е.В.</dc:creator>
  <cp:lastModifiedBy>Хамченко Н.А.</cp:lastModifiedBy>
  <cp:revision>526</cp:revision>
  <cp:lastPrinted>2018-03-10T01:20:11Z</cp:lastPrinted>
  <dcterms:created xsi:type="dcterms:W3CDTF">2017-11-22T04:25:54Z</dcterms:created>
  <dcterms:modified xsi:type="dcterms:W3CDTF">2018-03-11T21:05:31Z</dcterms:modified>
</cp:coreProperties>
</file>