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18" r:id="rId20"/>
    <p:sldId id="307" r:id="rId21"/>
    <p:sldId id="309" r:id="rId22"/>
    <p:sldId id="314" r:id="rId23"/>
    <p:sldId id="310" r:id="rId24"/>
    <p:sldId id="316" r:id="rId25"/>
    <p:sldId id="30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>
        <p:scale>
          <a:sx n="100" d="100"/>
          <a:sy n="100" d="100"/>
        </p:scale>
        <p:origin x="30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532816601049869"/>
          <c:y val="2.9629629629629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b="1" i="0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i="0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5366149934383203"/>
          <c:y val="4.25925925925925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2C-41E9-9669-2953CC0DBC4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2C-41E9-9669-2953CC0DBC4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2C-41E9-9669-2953CC0DBC4B}"/>
              </c:ext>
            </c:extLst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E2C-41E9-9669-2953CC0DB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87000">
          <a:schemeClr val="bg1"/>
        </a:gs>
        <a:gs pos="79000">
          <a:schemeClr val="accent2">
            <a:lumMod val="40000"/>
            <a:lumOff val="60000"/>
          </a:schemeClr>
        </a:gs>
        <a:gs pos="60000">
          <a:schemeClr val="bg1"/>
        </a:gs>
        <a:gs pos="52000">
          <a:srgbClr val="C2EBF9"/>
        </a:gs>
        <a:gs pos="13000">
          <a:schemeClr val="accent1">
            <a:lumMod val="60000"/>
            <a:lumOff val="40000"/>
          </a:schemeClr>
        </a:gs>
        <a:gs pos="0">
          <a:schemeClr val="accent1">
            <a:lumMod val="0"/>
            <a:lumOff val="100000"/>
          </a:schemeClr>
        </a:gs>
        <a:gs pos="30000">
          <a:schemeClr val="accent1">
            <a:lumMod val="0"/>
            <a:lumOff val="100000"/>
          </a:schemeClr>
        </a:gs>
        <a:gs pos="100000">
          <a:schemeClr val="accent1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0.01504</cdr:x>
      <cdr:y>0.0245</cdr:y>
    </cdr:from>
    <cdr:to>
      <cdr:x>0.09674</cdr:x>
      <cdr:y>0.20552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3416" y="168031"/>
          <a:ext cx="996096" cy="1241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0.90171</cdr:x>
      <cdr:y>0.0245</cdr:y>
    </cdr:from>
    <cdr:to>
      <cdr:x>0.9851</cdr:x>
      <cdr:y>0.20552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0573" r="20731" b="4945"/>
        <a:stretch xmlns:a="http://schemas.openxmlformats.org/drawingml/2006/main"/>
      </cdr:blipFill>
      <cdr:spPr>
        <a:xfrm xmlns:a="http://schemas.openxmlformats.org/drawingml/2006/main">
          <a:off x="10993619" y="168031"/>
          <a:ext cx="1016691" cy="124145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16" y="340505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решения Совета депутатов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поселения Беринговский на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год»)</a:t>
            </a:r>
            <a:endParaRPr lang="ru-RU" sz="2800" b="1" dirty="0">
              <a:solidFill>
                <a:srgbClr val="7030A0">
                  <a:alpha val="66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26516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(Ожидаемая оценка)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27 389,5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17 725,6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-9 663,9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8 055,7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7 812,6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-243,1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2 965,0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6 582,1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-9 337,9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664" y="1358681"/>
            <a:ext cx="1091565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7 812,6тыс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1 683,1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фонд оплаты труда Главы муниципального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определён с учётом приведения его оклада в соответствие с процентным соотношением от оклада Губернатора Чукотского АО с января 2020 года, а также с учётом индексации с 1 октября 2020 года на 3,8%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в объёме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5 159,2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фонд оплаты труда заместителю Главы поселения и техническому персоналу определён с учётом увеличения должностного оклада с октября 2020 года на 3,8%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«Другие общегосударственные вопросы» в объёме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970,3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50" y="1329537"/>
            <a:ext cx="117831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365,9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965,0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1 665,0 тыс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1 300,0 тыс. рублей - расходы на пассажирские перевозки автомобильным транспортом общего пользования по социально-значимым муниципальным маршрутам.</a:t>
            </a: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102" y="1465082"/>
            <a:ext cx="11664235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6 582,1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предусмотрены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4 857,8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себя: </a:t>
            </a:r>
            <a:endParaRPr lang="ru-RU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004,7 тыс.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- расходы на проведение капитального и текущего ремонта муниципального жилищного фонда;</a:t>
            </a:r>
          </a:p>
          <a:p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853,1 тыс.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– расходы на уплату взносов по капитальному ремонту НКО "Региональный оператор Фонд капитального ремонта"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1 207,9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на уличное освещение в объёме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631,6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/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«Обеспечение санитарного содержания и благоустройство территории городского поселения» муниципальной программы «Развитие территории муниципального образования городское поселение Беринговский» включает в себя расходы на проведение мероприятий по содержанию территории муниципального образования, включая расходы на содержание мест захоронения в объёме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576,3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</a:t>
            </a:r>
          </a:p>
          <a:p>
            <a:pPr algn="just"/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объёме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516,4 тыс. рублей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4954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1686"/>
              </p:ext>
            </p:extLst>
          </p:nvPr>
        </p:nvGraphicFramePr>
        <p:xfrm>
          <a:off x="415635" y="1644072"/>
          <a:ext cx="11543875" cy="4143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4565">
                  <a:extLst>
                    <a:ext uri="{9D8B030D-6E8A-4147-A177-3AD203B41FA5}">
                      <a16:colId xmlns="" xmlns:a16="http://schemas.microsoft.com/office/drawing/2014/main" val="1920770619"/>
                    </a:ext>
                  </a:extLst>
                </a:gridCol>
                <a:gridCol w="1649310">
                  <a:extLst>
                    <a:ext uri="{9D8B030D-6E8A-4147-A177-3AD203B41FA5}">
                      <a16:colId xmlns="" xmlns:a16="http://schemas.microsoft.com/office/drawing/2014/main" val="1013163909"/>
                    </a:ext>
                  </a:extLst>
                </a:gridCol>
              </a:tblGrid>
              <a:tr h="936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4483047"/>
                  </a:ext>
                </a:extLst>
              </a:tr>
              <a:tr h="9161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территории муниципального образования городское поселение Беринговский на 2020-2022 годы»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9 753,9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0682480"/>
                  </a:ext>
                </a:extLst>
              </a:tr>
              <a:tr h="4580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596,6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58794317"/>
                  </a:ext>
                </a:extLst>
              </a:tr>
              <a:tr h="4580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1 665,0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5611531"/>
                  </a:ext>
                </a:extLst>
              </a:tr>
              <a:tr h="4580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631,6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7010824"/>
                  </a:ext>
                </a:extLst>
              </a:tr>
              <a:tr h="9161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1 300,0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974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7658331"/>
              </p:ext>
            </p:extLst>
          </p:nvPr>
        </p:nvGraphicFramePr>
        <p:xfrm>
          <a:off x="32255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26001"/>
              </p:ext>
            </p:extLst>
          </p:nvPr>
        </p:nvGraphicFramePr>
        <p:xfrm>
          <a:off x="214808" y="1809066"/>
          <a:ext cx="11826894" cy="3778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37148">
                  <a:extLst>
                    <a:ext uri="{9D8B030D-6E8A-4147-A177-3AD203B41FA5}">
                      <a16:colId xmlns="" xmlns:a16="http://schemas.microsoft.com/office/drawing/2014/main" val="1920770619"/>
                    </a:ext>
                  </a:extLst>
                </a:gridCol>
                <a:gridCol w="1689746">
                  <a:extLst>
                    <a:ext uri="{9D8B030D-6E8A-4147-A177-3AD203B41FA5}">
                      <a16:colId xmlns="" xmlns:a16="http://schemas.microsoft.com/office/drawing/2014/main" val="1013163909"/>
                    </a:ext>
                  </a:extLst>
                </a:gridCol>
              </a:tblGrid>
              <a:tr h="699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4483047"/>
                  </a:ext>
                </a:extLst>
              </a:tr>
              <a:tr h="105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8999444"/>
                  </a:ext>
                </a:extLst>
              </a:tr>
              <a:tr h="1053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5 581,0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06252884"/>
                  </a:ext>
                </a:extLst>
              </a:tr>
              <a:tr h="1053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муниципального жилищного фонда» 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2 004,7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92219420"/>
                  </a:ext>
                </a:extLst>
              </a:tr>
              <a:tr h="210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2 853,1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31846606"/>
                  </a:ext>
                </a:extLst>
              </a:tr>
              <a:tr h="1053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723,2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77433180"/>
                  </a:ext>
                </a:extLst>
              </a:tr>
              <a:tr h="210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поселения»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7101667"/>
                  </a:ext>
                </a:extLst>
              </a:tr>
              <a:tr h="365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«Озеленение территории поселения» 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92998380"/>
                  </a:ext>
                </a:extLst>
              </a:tr>
              <a:tr h="110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и содержание мест захоронения» 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65524847"/>
                  </a:ext>
                </a:extLst>
              </a:tr>
              <a:tr h="1053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470,0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033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05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48176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Беринговский на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сбалансированным.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47099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1 120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1 090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1 090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40927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670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31185"/>
              </p:ext>
            </p:extLst>
          </p:nvPr>
        </p:nvGraphicFramePr>
        <p:xfrm>
          <a:off x="123825" y="1371603"/>
          <a:ext cx="11906249" cy="540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/>
                <a:gridCol w="4738642"/>
                <a:gridCol w="1200017"/>
                <a:gridCol w="1042060"/>
                <a:gridCol w="982827"/>
                <a:gridCol w="50881"/>
                <a:gridCol w="1042060"/>
                <a:gridCol w="1042060"/>
                <a:gridCol w="1096906"/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7868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4963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10088,5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10758,7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11 223,7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12 136,3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12 654,7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21 308,9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14 846,0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6 441,9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6 483,7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5 966,8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27 614,9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17 725,6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18 680,0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18 681,5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803,4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- 1955,2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89464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591765"/>
              </p:ext>
            </p:extLst>
          </p:nvPr>
        </p:nvGraphicFramePr>
        <p:xfrm>
          <a:off x="132616" y="1358681"/>
          <a:ext cx="11954608" cy="5338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/>
                <a:gridCol w="4755965"/>
                <a:gridCol w="1204402"/>
                <a:gridCol w="1045870"/>
                <a:gridCol w="986420"/>
                <a:gridCol w="55902"/>
                <a:gridCol w="1045870"/>
                <a:gridCol w="1045870"/>
                <a:gridCol w="1100915"/>
              </a:tblGrid>
              <a:tr h="214588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4588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23918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530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9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12609"/>
              </p:ext>
            </p:extLst>
          </p:nvPr>
        </p:nvGraphicFramePr>
        <p:xfrm>
          <a:off x="132616" y="1358679"/>
          <a:ext cx="1193555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/>
                <a:gridCol w="4746972"/>
                <a:gridCol w="1202126"/>
                <a:gridCol w="1043895"/>
                <a:gridCol w="1043895"/>
                <a:gridCol w="1043895"/>
                <a:gridCol w="1043895"/>
                <a:gridCol w="1098836"/>
              </a:tblGrid>
              <a:tr h="34353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6656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7849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353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91446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1000,0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1000,0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32626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803848"/>
                <a:gridCol w="1308924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11 223,7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1 086,9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14 508,0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6 441,9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-8 066,1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24 709,8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17 725,6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-6 984,2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10739"/>
              </p:ext>
            </p:extLst>
          </p:nvPr>
        </p:nvGraphicFramePr>
        <p:xfrm>
          <a:off x="132616" y="1429947"/>
          <a:ext cx="11920046" cy="2727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752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</a:t>
                      </a: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2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11 223,7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1 086,9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9 762,0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10 747,9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442,5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74695"/>
              </p:ext>
            </p:extLst>
          </p:nvPr>
        </p:nvGraphicFramePr>
        <p:xfrm>
          <a:off x="357051" y="1489165"/>
          <a:ext cx="11602458" cy="521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14 508,0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6 441,9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-8 066,1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1 922,9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110644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- 2 182,5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6 161,0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-6 161,0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3 898,0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24 709,8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17 725,6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-6 984,2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8007</TotalTime>
  <Words>1951</Words>
  <Application>Microsoft Office PowerPoint</Application>
  <PresentationFormat>Широкоэкранный</PresentationFormat>
  <Paragraphs>741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(на основе решения Совета депутатов   «О бюджете городского поселения Беринговский на 2020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Презентация PowerPoint</vt:lpstr>
      <vt:lpstr>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255</cp:revision>
  <cp:lastPrinted>2017-11-27T08:45:22Z</cp:lastPrinted>
  <dcterms:created xsi:type="dcterms:W3CDTF">2017-11-22T04:25:54Z</dcterms:created>
  <dcterms:modified xsi:type="dcterms:W3CDTF">2019-12-20T05:37:33Z</dcterms:modified>
</cp:coreProperties>
</file>