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9" r:id="rId1"/>
  </p:sldMasterIdLst>
  <p:sldIdLst>
    <p:sldId id="256" r:id="rId2"/>
    <p:sldId id="276" r:id="rId3"/>
    <p:sldId id="274" r:id="rId4"/>
    <p:sldId id="260" r:id="rId5"/>
    <p:sldId id="262" r:id="rId6"/>
    <p:sldId id="278" r:id="rId7"/>
    <p:sldId id="266" r:id="rId8"/>
    <p:sldId id="280" r:id="rId9"/>
    <p:sldId id="279" r:id="rId10"/>
    <p:sldId id="268" r:id="rId11"/>
    <p:sldId id="269" r:id="rId12"/>
    <p:sldId id="270" r:id="rId13"/>
    <p:sldId id="271" r:id="rId14"/>
    <p:sldId id="313" r:id="rId15"/>
    <p:sldId id="285" r:id="rId16"/>
    <p:sldId id="286" r:id="rId17"/>
    <p:sldId id="292" r:id="rId18"/>
    <p:sldId id="293" r:id="rId19"/>
    <p:sldId id="311" r:id="rId20"/>
    <p:sldId id="315" r:id="rId21"/>
    <p:sldId id="307" r:id="rId22"/>
    <p:sldId id="309" r:id="rId23"/>
    <p:sldId id="314" r:id="rId24"/>
    <p:sldId id="310" r:id="rId25"/>
    <p:sldId id="316" r:id="rId26"/>
    <p:sldId id="308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идельникова Е.В." initials="СЕ" lastIdx="0" clrIdx="0">
    <p:extLst>
      <p:ext uri="{19B8F6BF-5375-455C-9EA6-DF929625EA0E}">
        <p15:presenceInfo xmlns:p15="http://schemas.microsoft.com/office/powerpoint/2012/main" userId="S-1-5-21-875193071-1597557457-2787172386-13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660066"/>
    <a:srgbClr val="996633"/>
    <a:srgbClr val="FFFF99"/>
    <a:srgbClr val="FFFF00"/>
    <a:srgbClr val="0000FF"/>
    <a:srgbClr val="9900CC"/>
    <a:srgbClr val="FF33CC"/>
    <a:srgbClr val="FF99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7172" autoAdjust="0"/>
  </p:normalViewPr>
  <p:slideViewPr>
    <p:cSldViewPr snapToGrid="0">
      <p:cViewPr varScale="1">
        <p:scale>
          <a:sx n="107" d="100"/>
          <a:sy n="107" d="100"/>
        </p:scale>
        <p:origin x="10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3585049627509691E-2"/>
          <c:y val="8.6101924759405077E-2"/>
          <c:w val="0.89835730270730552"/>
          <c:h val="0.7237254301545640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Муниципальные программы городского поселения Беринговский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  <a:sp3d/>
          </c:spPr>
          <c:invertIfNegative val="0"/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Муниципальная программа "Развитие территории муниципального образования городское поселение Беринговский на 2017-2019 годы"</c:v>
                </c:pt>
                <c:pt idx="1">
                  <c:v>Муниципальная программа "Обеспечение первичных мер пожарной безопасности на территории городского поселения Беринговский на 2016-2018 годы"</c:v>
                </c:pt>
                <c:pt idx="2">
                  <c:v>Муниципальная программа «Формирование комфортной городской среды на территории городского поселения Беринговский на 2018-2022 годы»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11599.8</c:v>
                </c:pt>
                <c:pt idx="1">
                  <c:v>70</c:v>
                </c:pt>
                <c:pt idx="2">
                  <c:v>2184.6999999999998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4893504"/>
        <c:axId val="154893112"/>
        <c:axId val="0"/>
      </c:bar3DChart>
      <c:catAx>
        <c:axId val="154893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4893112"/>
        <c:crosses val="autoZero"/>
        <c:auto val="1"/>
        <c:lblAlgn val="ctr"/>
        <c:lblOffset val="100"/>
        <c:noMultiLvlLbl val="0"/>
      </c:catAx>
      <c:valAx>
        <c:axId val="15489311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4893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blipFill dpi="0" rotWithShape="1">
      <a:blip xmlns:r="http://schemas.openxmlformats.org/officeDocument/2006/relationships" r:embed="rId3">
        <a:alphaModFix amt="27000"/>
      </a:blip>
      <a:srcRect/>
      <a:stretch>
        <a:fillRect/>
      </a:stretch>
    </a:blip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826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44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7920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399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9188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375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55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79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277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6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600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65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8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07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90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6/4/2019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42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8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  <p:sldLayoutId id="214748387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3.jpg"/><Relationship Id="rId7" Type="http://schemas.openxmlformats.org/officeDocument/2006/relationships/image" Target="../media/image17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2.png"/><Relationship Id="rId9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.png"/><Relationship Id="rId7" Type="http://schemas.openxmlformats.org/officeDocument/2006/relationships/image" Target="../media/image2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78606" y="12147888"/>
            <a:ext cx="128165" cy="254158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46561" y="117231"/>
            <a:ext cx="1016691" cy="12414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36" y="116347"/>
            <a:ext cx="4069600" cy="1794504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731271" y="2373500"/>
            <a:ext cx="10955125" cy="3929323"/>
          </a:xfrm>
          <a:noFill/>
          <a:scene3d>
            <a:camera prst="perspectiveRight"/>
            <a:lightRig rig="threePt" dir="t"/>
          </a:scene3d>
        </p:spPr>
        <p:txBody>
          <a:bodyPr anchor="t">
            <a:noAutofit/>
            <a:scene3d>
              <a:camera prst="orthographicFront"/>
              <a:lightRig rig="threePt" dir="t"/>
            </a:scene3d>
            <a:flatTx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65000"/>
                    <a:lumOff val="35000"/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>
                    <a:lumMod val="65000"/>
                    <a:lumOff val="35000"/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3200" b="1" dirty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ГРАЖДАН </a:t>
            </a:r>
            <a:br>
              <a:rPr lang="ru-RU" sz="3200" b="1" dirty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dirty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решения Совета депутатов </a:t>
            </a:r>
            <a:r>
              <a:rPr lang="ru-RU" sz="3200" b="1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3200" b="1" smtClean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 </a:t>
            </a:r>
            <a:r>
              <a:rPr lang="ru-RU" sz="3200" b="1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3200" b="1" smtClean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03.06.2019 </a:t>
            </a:r>
            <a:r>
              <a:rPr lang="ru-RU" sz="3200" b="1" dirty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 </a:t>
            </a:r>
            <a:br>
              <a:rPr lang="ru-RU" sz="3200" b="1" dirty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«О внесении изменений в решение Совета депутатов </a:t>
            </a:r>
            <a:r>
              <a:rPr lang="ru-RU" sz="3200" b="1" dirty="0" smtClean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Беринговский от 19 </a:t>
            </a:r>
            <a:r>
              <a:rPr lang="ru-RU" sz="3200" b="1" dirty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 2018 года № </a:t>
            </a:r>
            <a:r>
              <a:rPr lang="ru-RU" sz="3200" b="1" dirty="0" smtClean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</a:t>
            </a:r>
            <a:r>
              <a:rPr lang="ru-RU" sz="3200" b="1" dirty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бюджете </a:t>
            </a:r>
            <a:r>
              <a:rPr lang="ru-RU" sz="3200" b="1" dirty="0" smtClean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</a:t>
            </a:r>
            <a:r>
              <a:rPr lang="ru-RU" sz="3200" b="1" dirty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</a:t>
            </a:r>
            <a:r>
              <a:rPr lang="ru-RU" sz="3200" b="1" dirty="0" smtClean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 на </a:t>
            </a:r>
            <a:r>
              <a:rPr lang="ru-RU" sz="3200" b="1" dirty="0">
                <a:solidFill>
                  <a:schemeClr val="tx1">
                    <a:alpha val="66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год»)</a:t>
            </a:r>
          </a:p>
        </p:txBody>
      </p:sp>
    </p:spTree>
    <p:extLst>
      <p:ext uri="{BB962C8B-B14F-4D97-AF65-F5344CB8AC3E}">
        <p14:creationId xmlns:p14="http://schemas.microsoft.com/office/powerpoint/2010/main" val="515084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2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16" y="273422"/>
            <a:ext cx="12059384" cy="6584577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</a:t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30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2019 год</a:t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87343" y="1484761"/>
            <a:ext cx="2841623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расходов бюджета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004204" y="3035867"/>
            <a:ext cx="2608729" cy="112454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инвестиционного климата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4762" y="3847226"/>
            <a:ext cx="3108063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собственных доходов бюджета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19519" y="5256126"/>
            <a:ext cx="3646006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бюджета  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19519" y="1484761"/>
            <a:ext cx="3188806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жизни населения  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" y="5057198"/>
            <a:ext cx="2799803" cy="17760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519" y="2879676"/>
            <a:ext cx="3319731" cy="23019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887" y="1429597"/>
            <a:ext cx="2356389" cy="18204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88" y="4300819"/>
            <a:ext cx="4803387" cy="25323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3" y="1429597"/>
            <a:ext cx="3397442" cy="226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69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16" y="242047"/>
            <a:ext cx="11826894" cy="661595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– ежегодное </a:t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исполнение бюджета</a:t>
            </a:r>
            <a: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бюджета на очередной год 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(орган местного самоуправления)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проекта бюджета очередного года (</a:t>
            </a: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депутатов)</a:t>
            </a: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бюджета на очередной год (Совет депутатов)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в текущем  году (Администрация, финансовые органы)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отчета об исполнении бюджета предыдущего года (орган местного самоуправления)</a:t>
            </a:r>
          </a:p>
          <a:p>
            <a:pPr algn="just"/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отчета об исполнении бюджета предыдущего года (</a:t>
            </a: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667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970"/>
            <a:ext cx="12192000" cy="6858000"/>
          </a:xfrm>
          <a:blipFill dpi="0" rotWithShape="1">
            <a:blip r:embed="rId2">
              <a:alphaModFix amt="43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 приоритеты при формировании расходов </a:t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городского поселения </a:t>
            </a:r>
            <a:r>
              <a:rPr lang="ru-RU" sz="2800" b="1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2019 год</a:t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8015" y="1339168"/>
            <a:ext cx="11695969" cy="5382088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майских Указов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Дальнейшая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принципа формирования бюджетов на основе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бюджетных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муниципальных закупок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73153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40000">
              <a:schemeClr val="accent2">
                <a:lumMod val="40000"/>
                <a:lumOff val="60000"/>
              </a:schemeClr>
            </a:gs>
            <a:gs pos="41000">
              <a:schemeClr val="accent1">
                <a:lumMod val="0"/>
                <a:lumOff val="100000"/>
              </a:schemeClr>
            </a:gs>
            <a:gs pos="82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3" y="128954"/>
            <a:ext cx="9814106" cy="433753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бюджета </a:t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3200" b="1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727328"/>
              </p:ext>
            </p:extLst>
          </p:nvPr>
        </p:nvGraphicFramePr>
        <p:xfrm>
          <a:off x="783769" y="1628504"/>
          <a:ext cx="10554790" cy="37958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37168"/>
                <a:gridCol w="942072"/>
                <a:gridCol w="1797678"/>
                <a:gridCol w="1638936"/>
                <a:gridCol w="1638936"/>
              </a:tblGrid>
              <a:tr h="1061881">
                <a:tc>
                  <a:txBody>
                    <a:bodyPr/>
                    <a:lstStyle/>
                    <a:p>
                      <a:pPr indent="449580"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1100" b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 </a:t>
                      </a:r>
                      <a:endParaRPr lang="ru-RU" sz="1800" b="1" dirty="0" smtClean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100" b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 </a:t>
                      </a:r>
                      <a:endParaRPr lang="ru-RU" sz="1100" b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610164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30 758,0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21 812,3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-8 945,7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7 285,9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8 823,0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1 537,1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293,0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341,6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48,6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707921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152,2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152,2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7 174,4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2 920,0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-4 254,4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16 004,7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9 575,5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-6 429,2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867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40000">
              <a:schemeClr val="accent2">
                <a:lumMod val="40000"/>
                <a:lumOff val="60000"/>
              </a:schemeClr>
            </a:gs>
            <a:gs pos="66000">
              <a:schemeClr val="accent1">
                <a:lumMod val="0"/>
                <a:lumOff val="100000"/>
              </a:schemeClr>
            </a:gs>
            <a:gs pos="98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9150" y="200025"/>
            <a:ext cx="10714219" cy="65246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3200" b="1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формировании бюджета поселения на 2019 год учтена государственная политика Российской Федерации, целью которой является обеспечение устойчивости бюджетной системы и исполнение принятых обязательств наиболее эффективным способом. 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поселения на предстоящий год является программным, как и в текущем году, сформирован на основе муниципальных программ поселения, охватывающих основные сферы (направления) деятельности органов исполнительной власти. 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расходов бюджета на реализацию муниципальных программ и непрограммных направлений деятельности на 2019 год сформированы на основе консервативного прогноза доходных источников бюджета.</a:t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7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84000">
              <a:schemeClr val="accent1">
                <a:lumMod val="0"/>
                <a:lumOff val="100000"/>
              </a:schemeClr>
            </a:gs>
            <a:gs pos="76000">
              <a:schemeClr val="accent1">
                <a:lumMod val="0"/>
                <a:lumOff val="100000"/>
              </a:schemeClr>
            </a:gs>
            <a:gs pos="15000">
              <a:schemeClr val="accent2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18149"/>
            <a:ext cx="9952812" cy="578634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классифицируются расходы бюджета?</a:t>
            </a:r>
            <a:endParaRPr lang="ru-RU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81524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358681"/>
            <a:ext cx="12192000" cy="5499319"/>
          </a:xfrm>
          <a:prstGeom prst="rect">
            <a:avLst/>
          </a:prstGeom>
          <a:noFill/>
          <a:ln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выплачиваемые из бюджетов денежные средства.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расходов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 городского поселения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классификации расходов бюджета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" y="3886200"/>
            <a:ext cx="1747285" cy="1758239"/>
          </a:xfrm>
          <a:prstGeom prst="rect">
            <a:avLst/>
          </a:prstGeom>
          <a:noFill/>
          <a:effectLst>
            <a:softEdge rad="2032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162" y="4259264"/>
            <a:ext cx="2341842" cy="1428867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57" y="2605941"/>
            <a:ext cx="2943558" cy="1904057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670" y="4263676"/>
            <a:ext cx="2514752" cy="1575871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19764" y="6232196"/>
            <a:ext cx="2022438" cy="3834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«Общегосударственные вопросы»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77254" y="5654268"/>
            <a:ext cx="2022438" cy="258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оборона»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114039" y="6259801"/>
            <a:ext cx="2022438" cy="258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экономика»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744307" y="5065128"/>
            <a:ext cx="2022438" cy="4328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256618" y="6143169"/>
            <a:ext cx="2022438" cy="494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безопасность и правоохранительная деятельность»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Прямая со стрелкой 27"/>
          <p:cNvCxnSpPr>
            <a:stCxn id="7" idx="2"/>
          </p:cNvCxnSpPr>
          <p:nvPr/>
        </p:nvCxnSpPr>
        <p:spPr>
          <a:xfrm flipH="1">
            <a:off x="923813" y="5644439"/>
            <a:ext cx="1" cy="461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6105118" y="5695074"/>
            <a:ext cx="0" cy="364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3088473" y="5281554"/>
            <a:ext cx="0" cy="338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8552960" y="5820710"/>
            <a:ext cx="11202" cy="396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11" idx="2"/>
          </p:cNvCxnSpPr>
          <p:nvPr/>
        </p:nvCxnSpPr>
        <p:spPr>
          <a:xfrm>
            <a:off x="10626436" y="4509998"/>
            <a:ext cx="0" cy="490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12098215" y="4108340"/>
            <a:ext cx="0" cy="17838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Рисунок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73" y="3842825"/>
            <a:ext cx="2591285" cy="1460542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219928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2000"/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1224" y="252319"/>
            <a:ext cx="8832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«Общегосударственные вопросы»</a:t>
            </a:r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6073" y="1793687"/>
            <a:ext cx="1091565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 «Общегосударственные вопросы»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предусматриваются расходы в объёме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8 823,0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pPr algn="ctr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«Функционирование высшего должностного лица субъекта Российской Федерации и муниципального образования» в объёме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1 504,5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администраций» в объёме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5 595,3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включает в себя расходы на обеспечение деятельности местных администраций и соответствующих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аппаратов;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«Другие общегосударственные вопросы» в объёме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1 723,2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 </a:t>
            </a:r>
          </a:p>
          <a:p>
            <a:pPr algn="ctr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723,3 тыс. рублей за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счёт реализации мероприятий подпрограммы «Жилищно-коммунальное хозяйство» муниципальной программы «Развитие территории муниципального образования городское поселение Беринговский» которая включает в себя расходы на содержание пустующих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помещений; </a:t>
            </a:r>
          </a:p>
          <a:p>
            <a:pPr algn="ctr"/>
            <a:r>
              <a:rPr lang="ru-RU" sz="19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1 000,0 тыс.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за счёт реализации мероприятий подпрограммы «Обеспечение санитарного содержания и благоустройство территории городского поселения Беринговский» муниципальной программы «Развитие территории муниципального образования городское поселение Беринговский» которая включает в себя расходы на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подготовку проекта генерального плана поселения; 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82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0351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90520" y="252319"/>
            <a:ext cx="9499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оборона», «Национальная </a:t>
            </a: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и правоохранительная деятельность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«Национальная экономика»</a:t>
            </a:r>
            <a:endParaRPr lang="ru-RU" sz="20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9550" y="1329537"/>
            <a:ext cx="1178315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«Национальная оборона»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подразделу «Мобилизационная и вневойсковая подготовка» сформированы в объёме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341,6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 на «осуществление полномочий по первичному воинскому учёту» определена в соответствии с информацией о количестве граждан, состоявших на воинском учёте.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По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безопасность и правоохранительная деятельность»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«Защита населения и территории от чрезвычайных ситуаций природного и техногенного характера, гражданская оборона» предусматриваются расходы в объёме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152,2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рублей,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 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70,0 тыс. рублей за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счёт реализации мероприятий муниципальной программы «Обеспечение первичных мер пожарной безопасности на территории городского поселения Беринговский» которая включает в себя расходы на обеспечение первичных мер пожарной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безопасности; 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82,2 тыс. рублей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реализации мероприятий подпрограммы «Жилищно-коммунальное хозяйство»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«Развитие территории муниципального образования городское поселение Беринговский на 2017-2019 годы» которая включает в себя расходы на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внеплановых аварийных работ по демонтажу оторванной обшивки фасада многоквартирного дома № 22 по ул. Мандрикова; 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экономика»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бюджетные ассигнования планируются в объёме </a:t>
            </a:r>
            <a:r>
              <a:rPr lang="ru-RU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2 920,0 тыс. рублей,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реализации мероприятий подпрограммы «Дорожное хозяйство» муниципальной программы «Развитие территории муниципального образования городское поселение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которая включает в себя: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1 620,0 тыс. рублей – расходы на строительство, реконструкцию, капитальный ремонт, ремонт и содержание действующей сети автомобильных дорог общего пользования, местного значения и искусственных сооружений на них;</a:t>
            </a:r>
          </a:p>
          <a:p>
            <a:pPr algn="just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1 300,0 тыс. рублей - расходы на пассажирские перевозки автомобильным транспортом общего пользования по социально-значимым муниципальным маршрутам.</a:t>
            </a:r>
          </a:p>
        </p:txBody>
      </p:sp>
    </p:spTree>
    <p:extLst>
      <p:ext uri="{BB962C8B-B14F-4D97-AF65-F5344CB8AC3E}">
        <p14:creationId xmlns:p14="http://schemas.microsoft.com/office/powerpoint/2010/main" val="407996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1224" y="252319"/>
            <a:ext cx="8832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</a:t>
            </a:r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8102" y="1358681"/>
            <a:ext cx="11664235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«Жилищно-коммунальное хозяйство»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предусматриваются расходы в объёме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9 575,5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«Жилищное хозяйство» предусмотрены в объёме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4 497,7 тыс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реализацию мероприятий подпрограммы «Жилищно-коммунальное хозяйство» муниципальной программы «Развитие территории муниципального образования городское поселение Беринговский», которая включает в себя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расходы: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- 2 936,0 тыс. рублей 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уплату взносов по капитальному ремонту НКО "Региональный оператор Фонд капитального ремонта";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- 1 561,7 тыс. рублей на проведение капитального и текущего ремонта муниципального жилищного фонда;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«Благоустройство» расходы предусмотрены в объёме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4 561,4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мероприятий подпрограммы «Дорожное хозяйство» муниципальной программы «Развитие территории муниципального образования городское поселение Беринговский», которая включает в себя расходы на уличное освещение в объёме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670,3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рублей;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мероприятий подпрограммы «Обеспечение санитарного содержания и благоустройство территории городского поселения» муниципальной программы «Развитие территории муниципального образования городское поселение Беринговский» включает в себя расходы на проведение мероприятий по содержанию территории муниципального образования, включая расходы на содержание мест захоронения в объёме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1 706,4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мероприятий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«Формирование комфортной городской среды на территории городского поселения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Беринговский»,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включает в себя расходы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программ формирования современной городской среды 2 184,7 тыс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«Другие вопросы в области жилищно-коммунального хозяйства» предусмотрены расходы на предоставление субсидий на возмещение специализированным службам по вопросам похоронного дела стоимости услуг по погребению в объёме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516,4 тыс. рублей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/>
              <a:t> </a:t>
            </a: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65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70988033"/>
              </p:ext>
            </p:extLst>
          </p:nvPr>
        </p:nvGraphicFramePr>
        <p:xfrm>
          <a:off x="-1" y="1"/>
          <a:ext cx="12192001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445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6" y="5616550"/>
            <a:ext cx="996096" cy="1241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71773" y="5616550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57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1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530" y="230281"/>
            <a:ext cx="11564471" cy="7800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</a:t>
            </a:r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</a:t>
            </a:r>
            <a: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</a:t>
            </a:r>
            <a:r>
              <a:rPr lang="ru-RU" sz="2800" b="1" dirty="0" err="1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1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949294"/>
              </p:ext>
            </p:extLst>
          </p:nvPr>
        </p:nvGraphicFramePr>
        <p:xfrm>
          <a:off x="156754" y="1438182"/>
          <a:ext cx="11890243" cy="52937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38580"/>
                <a:gridCol w="1093933"/>
                <a:gridCol w="1153064"/>
                <a:gridCol w="1281183"/>
                <a:gridCol w="1223483"/>
              </a:tblGrid>
              <a:tr h="67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Наименование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- всего (тыс. рублей)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средств окружного бюджета (тыс. рублей)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средств районного бюджета (тыс. рублей)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средств бюджета поселения (тыс. рублей)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</a:tr>
              <a:tr h="1656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</a:tr>
              <a:tr h="16564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13 854,5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2 182,5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5 781,8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5 890,2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25" marR="3725" marT="3725" marB="0">
                    <a:noFill/>
                  </a:tcPr>
                </a:tc>
              </a:tr>
              <a:tr h="35902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«Развитие территории муниципального образования городское поселение Беринговский на 2017-2019 годы»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11 599,8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5 781,8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5 818,0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7124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«Дорожное хозяйство»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3 590,3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2 290,3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8003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«Содержание автомобильных дорог»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1 620,0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1 620,0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8003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«Организация освещения улиц»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670,3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670,3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9074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«Отдельные мероприятия в области автомобильного транспорта»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1 300,0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8003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«Жилищно-коммунальное хозяйство»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5 303,1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4 481,8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821,3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7507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«Ремонт  муниципального жилищного фонда»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303,1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205,0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98,1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35301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«Капитальный ремонт общего имущества собственников помещений в многоквартирных домах»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4 276,8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4 276,8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8643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«Содержание пустующих помещений»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723,2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723,2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33329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«Обеспечение санитарного содержания и благоустройство территории городского поселения Беринговский»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2 706,4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2 706,4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8003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«Организация и содержание мест захоронения»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106,3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106,3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7650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«Прочее благоустройство»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2 600,1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2 600,1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33329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"Обеспечение первичных мер пожарной безопасности на территории городского поселения Беринговский на 2019-2021 годы»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8003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«Организация деятельности добровольных пожарных дружин» 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70,0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33329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«Формирование комфортной городской среды на территории городского поселения Беринговский на 2018-2022 годы»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2 184,7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2 182,5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2,2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8003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Подпрограмма «Благоустройство общественных территорий городского поселения Беринговский»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2 184,7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2 182,5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2,2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  <a:tr h="18003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Основное мероприятие «Благоустройство и ремонт территорий общего пользования»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2 184,7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2 182,5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2,2</a:t>
                      </a:r>
                    </a:p>
                  </a:txBody>
                  <a:tcPr marL="9525" marR="9525" marT="9525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901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74468"/>
            <a:ext cx="9814107" cy="639847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муниципального долга на 2019 год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39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234323"/>
              </p:ext>
            </p:extLst>
          </p:nvPr>
        </p:nvGraphicFramePr>
        <p:xfrm>
          <a:off x="630664" y="1566262"/>
          <a:ext cx="11068048" cy="24309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6472"/>
                <a:gridCol w="2308558"/>
                <a:gridCol w="2031624"/>
                <a:gridCol w="1761672"/>
                <a:gridCol w="2309722"/>
              </a:tblGrid>
              <a:tr h="11290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Обязательства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заимствований</a:t>
                      </a:r>
                      <a:b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 января </a:t>
                      </a: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привлечения в </a:t>
                      </a: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погашения в </a:t>
                      </a: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Планируемый объем заимствований</a:t>
                      </a:r>
                      <a:b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 </a:t>
                      </a:r>
                      <a:r>
                        <a:rPr lang="ru-RU" sz="20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января </a:t>
                      </a:r>
                      <a:r>
                        <a:rPr lang="ru-RU" sz="2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9069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заимствований, всего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2939" y="4050518"/>
            <a:ext cx="11369675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ru-RU" altLang="ru-RU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R="0" lvl="0" indent="0" algn="ctr" eaLnBrk="1" fontAlgn="base" hangingPunct="1">
              <a:lnSpc>
                <a:spcPct val="100000"/>
              </a:lnSpc>
              <a:spcAft>
                <a:spcPct val="0"/>
              </a:spcAft>
              <a:buClrTx/>
              <a:buSzTx/>
              <a:tabLst/>
            </a:pPr>
            <a:r>
              <a:rPr lang="ru-RU" altLang="ru-RU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Источники финансирования дефицита бюджета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 поселения составил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2 679,7 тыс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рублей, за счёт ввода остатков денежных средств на счёте бюджета поселения по состоянию на 1 января 2019 г.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14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Демографические показатели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821581"/>
              </p:ext>
            </p:extLst>
          </p:nvPr>
        </p:nvGraphicFramePr>
        <p:xfrm>
          <a:off x="428832" y="2431953"/>
          <a:ext cx="11582193" cy="190533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07772"/>
                <a:gridCol w="2146995"/>
                <a:gridCol w="1192588"/>
                <a:gridCol w="1192588"/>
                <a:gridCol w="1442250"/>
              </a:tblGrid>
              <a:tr h="6348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отчёт 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99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338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населения, всего 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человек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</a:rPr>
                        <a:t>1,140</a:t>
                      </a:r>
                      <a:endParaRPr lang="ru-RU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</a:rPr>
                        <a:t>1,024</a:t>
                      </a:r>
                      <a:endParaRPr lang="ru-RU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</a:rPr>
                        <a:t>1,054</a:t>
                      </a:r>
                      <a:endParaRPr lang="ru-RU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297630"/>
              </p:ext>
            </p:extLst>
          </p:nvPr>
        </p:nvGraphicFramePr>
        <p:xfrm>
          <a:off x="428832" y="4337284"/>
          <a:ext cx="11582192" cy="81915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00491"/>
                <a:gridCol w="2171700"/>
                <a:gridCol w="1190625"/>
                <a:gridCol w="1181100"/>
                <a:gridCol w="1438276"/>
              </a:tblGrid>
              <a:tr h="8191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экономически активного населения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человек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0,650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0,665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0,690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48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052947"/>
              </p:ext>
            </p:extLst>
          </p:nvPr>
        </p:nvGraphicFramePr>
        <p:xfrm>
          <a:off x="254538" y="1561427"/>
          <a:ext cx="11826893" cy="52410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93154"/>
                <a:gridCol w="1213822"/>
                <a:gridCol w="1054051"/>
                <a:gridCol w="994135"/>
                <a:gridCol w="86149"/>
                <a:gridCol w="1054051"/>
                <a:gridCol w="1054051"/>
                <a:gridCol w="1109525"/>
                <a:gridCol w="467955"/>
              </a:tblGrid>
              <a:tr h="2643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ед.изм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(факт.)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2020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городских населенных пунктов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1331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Территория поселения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225691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Демографические показатели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178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населения, всего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1 054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1 095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2476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Естественный  прирост (+),  естественная убыль (-)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+4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15369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экономически активного населения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665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123807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Показатели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76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предприятий розничной торговли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2476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предприятий общественного питания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148741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Финансовые показатели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76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6 140,3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10 088,3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8 836,8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9 188,8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9 551,7 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2476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420,2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167,0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2476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39 346,9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20 130,1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10 230,8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6 455,5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6 101,6 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2476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бюджета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42 414,1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30 758,0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21 812,3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15 709,3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15 718,3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  <a:tr h="2114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Дефицит(-) бюджета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330" marR="3533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3 493,3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-372,6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-2 679,7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107" marR="47107" marT="23554" marB="23554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529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827327"/>
              </p:ext>
            </p:extLst>
          </p:nvPr>
        </p:nvGraphicFramePr>
        <p:xfrm>
          <a:off x="630664" y="1351028"/>
          <a:ext cx="11928758" cy="4938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45441"/>
                <a:gridCol w="1227062"/>
                <a:gridCol w="1065548"/>
                <a:gridCol w="1065548"/>
                <a:gridCol w="1065548"/>
                <a:gridCol w="1065548"/>
                <a:gridCol w="1121630"/>
                <a:gridCol w="472433"/>
              </a:tblGrid>
              <a:tr h="114758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предприятий бытового обслуживания населения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10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Предприятия бытового обслуживания населения, всего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indent="508000"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по видам услуг: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ремонт обуви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ремонт сложной бытовой техники и автомобилей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услуги парикмахерских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114758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жилищного фонда 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10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 жилищного фонда, всего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46 505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42 600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42 600 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42 600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42 600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Оборудование жилищного фонда: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Водопроводом с холодным водоснабжением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Горячим водоснабжением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Водоотведением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Центральным отоплением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Электроэнергия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114758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коммунального хозяйства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10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Котельные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 водопроводной сети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полигонов для ТБО (свалок)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  <a:tr h="22107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мест захоронений 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451" marR="41451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268" marR="55268" marT="27634" marB="27634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531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3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493326"/>
              </p:ext>
            </p:extLst>
          </p:nvPr>
        </p:nvGraphicFramePr>
        <p:xfrm>
          <a:off x="217713" y="999589"/>
          <a:ext cx="11817532" cy="57734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4790"/>
                <a:gridCol w="4698606"/>
                <a:gridCol w="1189878"/>
                <a:gridCol w="1033257"/>
                <a:gridCol w="974526"/>
                <a:gridCol w="62320"/>
                <a:gridCol w="1033257"/>
                <a:gridCol w="1033257"/>
                <a:gridCol w="1087641"/>
              </a:tblGrid>
              <a:tr h="132525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банно-прачечного хозяйства 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Бани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 них мест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85352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 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94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дошкольных учреждений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96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детей, посещающих дошкольные учреждения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96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педагогических работников дошкольных учреждений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96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дневных общеобразовательных школ  всего: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96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учащихся в общеобразовательных учреждениях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96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преподавателей общеобразовательных школ 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школ-комплексов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7937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здравоохранения 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Участковая больница 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всех специалистов, в т.ч.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96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среднего медицинского персонала 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84733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правоохранительной деятельности 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6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участковых уполномоченных сотрудников милиции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85352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 Показатели спорта 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47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спортивных сооружений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Плоскостные спортивные сооружения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7937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 Показатели культуры  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 культуры, клубы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Библиотеки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Музеи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54550">
                <a:tc grid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 Производство важнейших видов продукции в натуральном выражении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Хлеб и хлебобулочные изделия 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тонн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84,8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86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48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Уголь (отгрузка)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Тыс.тонн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875" marR="478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249,5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440,0</a:t>
                      </a:r>
                      <a:endParaRPr lang="ru-RU" sz="11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750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0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41524"/>
            <a:ext cx="9814107" cy="6431416"/>
          </a:xfrm>
          <a:effectLst>
            <a:softEdge rad="0"/>
          </a:effectLst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-328614" y="2047876"/>
            <a:ext cx="9899173" cy="47250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«Бюджет для граждан» размещена на официальном сайте администрации городского поселения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«Интернет» 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всем интересующим вопросам обращаться: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финансов, экономики и имущественных отношений Администрации Анадырского муниципального района: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Анадырь, улица Южная, дом 15, кабинет 209, 2-й этаж.</a:t>
            </a:r>
            <a:endParaRPr lang="en-US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 с понедельника по четверг с 9-00 до 17-45, пятница с 9-00 до 17-30, обеденный перерыв с 13-00 до 14-30.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приема граждан: ежедневно, с 15-00 до 17-00</a:t>
            </a: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Эл.почта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sidelnikova@anareg.chukotka.ru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Контактные телефоны для предложений: 8-42722-6-48-16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0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395000" y="737956"/>
            <a:ext cx="8596668" cy="79545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Термины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2241657"/>
            <a:ext cx="12059384" cy="4208839"/>
          </a:xfrm>
        </p:spPr>
        <p:txBody>
          <a:bodyPr>
            <a:noAutofit/>
          </a:bodyPr>
          <a:lstStyle/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 денежные средства</a:t>
            </a:r>
          </a:p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его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доходами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</a:t>
            </a:r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должен соответствовать </a:t>
            </a:r>
            <a:endParaRPr lang="ru-RU" sz="2400" b="1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объему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</a:t>
            </a:r>
          </a:p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</a:t>
            </a:r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над расходами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обязательства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обязательства, подлежащие </a:t>
            </a:r>
            <a:endParaRPr lang="ru-RU" sz="2400" b="1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исполнению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соответствующем финансовом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  <a:p>
            <a:endParaRPr lang="ru-RU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37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4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7492" y="2114550"/>
            <a:ext cx="2619386" cy="1238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семей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120188" y="3543486"/>
            <a:ext cx="2705100" cy="2305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образований (местные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40318" y="4089601"/>
            <a:ext cx="3486150" cy="20955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Российской Федерации (региональные бюджеты территориальных фондов обязательного медицинского страхования)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340135" y="1795708"/>
            <a:ext cx="2619375" cy="1238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организаций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13763" y="2114550"/>
            <a:ext cx="4385519" cy="10781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публично-правовых образований: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264" y="3963976"/>
            <a:ext cx="2590800" cy="2305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(федеральный бюджет, бюджеты государственных внебюджетных фондов Российской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Штриховая стрелка вправо 11"/>
          <p:cNvSpPr/>
          <p:nvPr/>
        </p:nvSpPr>
        <p:spPr>
          <a:xfrm rot="5400000">
            <a:off x="5194237" y="1467814"/>
            <a:ext cx="580595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триховая стрелка вправо 12"/>
          <p:cNvSpPr/>
          <p:nvPr/>
        </p:nvSpPr>
        <p:spPr>
          <a:xfrm rot="8159014">
            <a:off x="2493064" y="1179888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триховая стрелка вправо 14"/>
          <p:cNvSpPr/>
          <p:nvPr/>
        </p:nvSpPr>
        <p:spPr>
          <a:xfrm rot="2499203">
            <a:off x="8287569" y="1138703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триховая стрелка вправо 15"/>
          <p:cNvSpPr/>
          <p:nvPr/>
        </p:nvSpPr>
        <p:spPr>
          <a:xfrm rot="1758906">
            <a:off x="8203840" y="3499306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триховая стрелка вправо 16"/>
          <p:cNvSpPr/>
          <p:nvPr/>
        </p:nvSpPr>
        <p:spPr>
          <a:xfrm rot="8159014">
            <a:off x="2680200" y="3640039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триховая стрелка вправо 17"/>
          <p:cNvSpPr/>
          <p:nvPr/>
        </p:nvSpPr>
        <p:spPr>
          <a:xfrm rot="5400000">
            <a:off x="5165762" y="3368173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405457" y="214736"/>
            <a:ext cx="7105650" cy="8841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бывают бюджеты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47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7750" y="228228"/>
            <a:ext cx="9286349" cy="74295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городского поселения </a:t>
            </a:r>
            <a:r>
              <a:rPr lang="ru-RU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Блок-схема: карточка 2"/>
          <p:cNvSpPr/>
          <p:nvPr/>
        </p:nvSpPr>
        <p:spPr>
          <a:xfrm>
            <a:off x="808893" y="1258763"/>
            <a:ext cx="2825262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4800" y="2194048"/>
            <a:ext cx="2825261" cy="42291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Российской Федерации: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Акцизы;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налог на вмененный доход;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Сельскохозяйственный налог;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Налог, взимаемый в связи с применением патентной системы налогообложения;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физических лиц;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Задолженность и перерасчеты по отмененным налогам, сборам и иным обязательным платежам.</a:t>
            </a:r>
          </a:p>
          <a:p>
            <a:pPr algn="just"/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Блок-схема: карточка 4"/>
          <p:cNvSpPr/>
          <p:nvPr/>
        </p:nvSpPr>
        <p:spPr>
          <a:xfrm>
            <a:off x="4255071" y="1258763"/>
            <a:ext cx="2872560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карточка 5"/>
          <p:cNvSpPr/>
          <p:nvPr/>
        </p:nvSpPr>
        <p:spPr>
          <a:xfrm>
            <a:off x="7585473" y="1233120"/>
            <a:ext cx="2918403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4155" y="2207162"/>
            <a:ext cx="2872560" cy="45339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других пошлин и сборов, установленных законодательством Российской Федерации: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пошлина;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сдачи в аренду имущества и земельных участков;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перечисления части прибыли муниципальных унитарных предприятий;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негативное воздействие на окружающую среду;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оказания платных услуг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реализации имущества и земельных участков;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неналоговые доходы.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27631" y="2196238"/>
            <a:ext cx="2918405" cy="128660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(межбюджетные трансферты), организаций, граждан (кроме налоговых и неналоговых доходов)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871" y="3772622"/>
            <a:ext cx="5195639" cy="2968441"/>
          </a:xfrm>
          <a:prstGeom prst="rect">
            <a:avLst/>
          </a:prstGeom>
          <a:blipFill>
            <a:blip r:embed="rId2">
              <a:alphaModFix amt="64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0867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3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302" y="316523"/>
            <a:ext cx="11432605" cy="642424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общего объема доходов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02779" y="98055"/>
            <a:ext cx="1016691" cy="124145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978373"/>
              </p:ext>
            </p:extLst>
          </p:nvPr>
        </p:nvGraphicFramePr>
        <p:xfrm>
          <a:off x="409304" y="1820090"/>
          <a:ext cx="11278604" cy="42759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68128"/>
                <a:gridCol w="1803848"/>
                <a:gridCol w="1308924"/>
                <a:gridCol w="1797704"/>
              </a:tblGrid>
              <a:tr h="18325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2018 год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2019 год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10 088,3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8 836,8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-1 251,5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-102,0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20 130,1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10 230,8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-9 899,3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ИТОГО ДОХОДОВ: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30 385,4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19 132,6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-11 252,8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8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1"/>
          <a:stretch/>
        </p:blipFill>
        <p:spPr>
          <a:xfrm>
            <a:off x="2211977" y="3661732"/>
            <a:ext cx="9980023" cy="3437784"/>
          </a:xfrm>
          <a:prstGeom prst="rect">
            <a:avLst/>
          </a:prstGeom>
          <a:solidFill>
            <a:schemeClr val="accent1">
              <a:alpha val="69000"/>
            </a:schemeClr>
          </a:solidFill>
          <a:effectLst>
            <a:softEdge rad="7239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374" y="287382"/>
            <a:ext cx="10234312" cy="6570618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поступления налоговых и неналоговых </a:t>
            </a:r>
            <a:r>
              <a:rPr lang="ru-RU" sz="2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в бюджет </a:t>
            </a: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2200" b="1" dirty="0" err="1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2019г.</a:t>
            </a:r>
            <a:b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319098"/>
              </p:ext>
            </p:extLst>
          </p:nvPr>
        </p:nvGraphicFramePr>
        <p:xfrm>
          <a:off x="132616" y="1429947"/>
          <a:ext cx="11920046" cy="30278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65104"/>
                <a:gridCol w="1899944"/>
                <a:gridCol w="1555054"/>
                <a:gridCol w="1899944"/>
              </a:tblGrid>
              <a:tr h="8257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2018 год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2019 год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ДОХОДЫ, в том числе: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10 088,3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8 836,8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-1 251,5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9 640,6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8 654,8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-985,8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-0,2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24,8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13,0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11,8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423,1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169,0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-254,1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ДОХОДЫ, в том числе: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167,0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-102,0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163,2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-98,2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-3,8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72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1">
                <a:lumMod val="40000"/>
                <a:lumOff val="60000"/>
              </a:schemeClr>
            </a:gs>
            <a:gs pos="83000">
              <a:schemeClr val="accent3">
                <a:lumMod val="0"/>
                <a:lumOff val="100000"/>
              </a:schemeClr>
            </a:gs>
            <a:gs pos="98000">
              <a:srgbClr val="0066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7552"/>
            <a:ext cx="11349318" cy="634252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ОСНОВНОЙ ВИД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БЕЗВОЗМЕЗДНЫХ ПЕРЕЧИСЛЕНИЙ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128713" y="1358681"/>
            <a:ext cx="9661114" cy="886978"/>
          </a:xfrm>
          <a:prstGeom prst="roundRect">
            <a:avLst/>
          </a:prstGeom>
          <a:gradFill>
            <a:gsLst>
              <a:gs pos="37000">
                <a:schemeClr val="accent1">
                  <a:lumMod val="40000"/>
                  <a:lumOff val="60000"/>
                </a:schemeClr>
              </a:gs>
              <a:gs pos="83000">
                <a:schemeClr val="accent3">
                  <a:lumMod val="0"/>
                  <a:lumOff val="100000"/>
                </a:schemeClr>
              </a:gs>
              <a:gs pos="98000">
                <a:srgbClr val="0066FF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денежные средства, перечисляемые из одного бюджета бюджетной системы Российской Федерации другому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073238"/>
              </p:ext>
            </p:extLst>
          </p:nvPr>
        </p:nvGraphicFramePr>
        <p:xfrm>
          <a:off x="282387" y="2541495"/>
          <a:ext cx="11524131" cy="4180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1377"/>
                <a:gridCol w="3841377"/>
                <a:gridCol w="3841377"/>
              </a:tblGrid>
              <a:tr h="874059"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межбюджетных трансфертов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Аналогия в семейном бюджете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2932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(от лат.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Dotation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дар, пожертвование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опреде-ления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конкретной цели их использования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даете ребенку карманные деньги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3479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(от лат. «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Subvenire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приходить на помощь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 на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финанси-рование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«переданных» другим публично-правовым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образованиям полномочий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даете своему ребенку деньги и посылаете его в магазин купить продукты (по списку)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3479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(от лат. «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Subsidium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поддержка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 на условиях долевого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других бюджетов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«добавляете» денег для того, чтобы ребенок купил себе новый телефон (а остальные он накопил сам)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91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4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374" y="443752"/>
            <a:ext cx="10234312" cy="641424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безвозмездных поступлений на 2019 год</a:t>
            </a:r>
            <a:b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30109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251075"/>
              </p:ext>
            </p:extLst>
          </p:nvPr>
        </p:nvGraphicFramePr>
        <p:xfrm>
          <a:off x="357051" y="1489165"/>
          <a:ext cx="11602458" cy="52164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90190"/>
                <a:gridCol w="1849323"/>
                <a:gridCol w="1513622"/>
                <a:gridCol w="1849323"/>
              </a:tblGrid>
              <a:tr h="13681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 2018 год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 2019 год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</a:tr>
              <a:tr h="547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ПОСТУПЛЕНИЯ, в том числе: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20 130,1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10 230,8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-9 899,3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547265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поселений на выравнивание бюджетной обеспеченности 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2 533,1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1 924,9</a:t>
                      </a:r>
                      <a:endParaRPr lang="ru-RU" sz="1200" i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-608,2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1106447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городских поселений на поддержку государственных программ субъектов Российской Федерации и муниципальных программ формирования современной городской среды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623,7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2 182,5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1 558,8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273632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поселений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323,5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1 545,8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222,3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273632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поселений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293,0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341,6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48,6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547265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трансферты, передаваемые бюджетам поселений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15 356,8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4 236,0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-11 120,8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ИТОГО ДОХОДОВ: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30 385,4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19 132,6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-11 252,8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947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7976</TotalTime>
  <Words>2165</Words>
  <Application>Microsoft Office PowerPoint</Application>
  <PresentationFormat>Широкоэкранный</PresentationFormat>
  <Paragraphs>825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Times New Roman</vt:lpstr>
      <vt:lpstr>Times New Roman CYR</vt:lpstr>
      <vt:lpstr>Trebuchet MS</vt:lpstr>
      <vt:lpstr>Wingdings</vt:lpstr>
      <vt:lpstr>Wingdings 3</vt:lpstr>
      <vt:lpstr>Грань</vt:lpstr>
      <vt:lpstr> БЮДЖЕТ ДЛЯ ГРАЖДАН  (на основе решения Совета депутатов № 76 от 03.06.2019 г   «О внесении изменений в решение Совета депутатов городского поселения Беринговский от 19 декабря 2018 года № 54 «О бюджете городского поселения Беринговский на 2019 год»)</vt:lpstr>
      <vt:lpstr>Презентация PowerPoint</vt:lpstr>
      <vt:lpstr>Термины</vt:lpstr>
      <vt:lpstr>Презентация PowerPoint</vt:lpstr>
      <vt:lpstr>Доходы бюджета городского поселения Беринговский</vt:lpstr>
      <vt:lpstr>Структура общего объема доходов  бюджета  городского поселения Беринговский           </vt:lpstr>
      <vt:lpstr>Объем поступления налоговых и неналоговых доходов в бюджет  городского поселения Беринговский на 2019г.   </vt:lpstr>
      <vt:lpstr>МЕЖБЮДЖЕТНЫЕ ТРАНСФЕРТЫ – ОСНОВНОЙ ВИД  БЕЗВОЗМЕЗДНЫХ ПЕРЕЧИСЛЕНИЙ     </vt:lpstr>
      <vt:lpstr>Объем безвозмездных поступлений на 2019 год     </vt:lpstr>
      <vt:lpstr>Основные задачи бюджетной политики  городского поселения Беринговский на 2019 год    </vt:lpstr>
      <vt:lpstr>Бюджетный процесс – ежегодное  формирование и исполнение бюджета  </vt:lpstr>
      <vt:lpstr>Базовые приоритеты при формировании расходов  бюджета городского поселения Беринговский на 2019 год   </vt:lpstr>
      <vt:lpstr>Динамика расходов бюджета  городского поселения Беринговский </vt:lpstr>
      <vt:lpstr>Расходы бюджета  городского поселения Беринговский  При формировании бюджета поселения на 2019 год учтена государственная политика Российской Федерации, целью которой является обеспечение устойчивости бюджетной системы и исполнение принятых обязательств наиболее эффективным способом.  Бюджет поселения на предстоящий год является программным, как и в текущем году, сформирован на основе муниципальных программ поселения, охватывающих основные сферы (направления) деятельности органов исполнительной власти.  Объем и структура расходов бюджета на реализацию муниципальных программ и непрограммных направлений деятельности на 2019 год сформированы на основе консервативного прогноза доходных источников бюджета. </vt:lpstr>
      <vt:lpstr>Как классифицируются расходы бюджета?</vt:lpstr>
      <vt:lpstr>  </vt:lpstr>
      <vt:lpstr>  </vt:lpstr>
      <vt:lpstr>  </vt:lpstr>
      <vt:lpstr>Презентация PowerPoint</vt:lpstr>
      <vt:lpstr>Муниципальные программы  городского поселения Беринговский </vt:lpstr>
      <vt:lpstr>Структура муниципального долга на 2019 год </vt:lpstr>
      <vt:lpstr>  Демографические показатели  городского поселения Беринговский    </vt:lpstr>
      <vt:lpstr>ПОКАЗАТЕЛИ социально-экономического развития городского поселения Беринговский  </vt:lpstr>
      <vt:lpstr>ПОКАЗАТЕЛИ социально-экономического развития городского поселения Беринговский  </vt:lpstr>
      <vt:lpstr>ПОКАЗАТЕЛИ социально-экономического развития городского поселения Беринговский  </vt:lpstr>
      <vt:lpstr>Контактная информация для граждан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  (на основе решения Совета депутатов   "О бюджете Анадырского муниципального района на 2018 год")</dc:title>
  <dc:creator>Сидельникова Е.В.</dc:creator>
  <cp:lastModifiedBy>Хамченко Н.А.</cp:lastModifiedBy>
  <cp:revision>249</cp:revision>
  <cp:lastPrinted>2017-11-27T08:45:22Z</cp:lastPrinted>
  <dcterms:created xsi:type="dcterms:W3CDTF">2017-11-22T04:25:54Z</dcterms:created>
  <dcterms:modified xsi:type="dcterms:W3CDTF">2019-06-04T00:43:01Z</dcterms:modified>
</cp:coreProperties>
</file>