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313" r:id="rId15"/>
    <p:sldId id="285" r:id="rId16"/>
    <p:sldId id="286" r:id="rId17"/>
    <p:sldId id="292" r:id="rId18"/>
    <p:sldId id="293" r:id="rId19"/>
    <p:sldId id="311" r:id="rId20"/>
    <p:sldId id="315" r:id="rId21"/>
    <p:sldId id="307" r:id="rId22"/>
    <p:sldId id="309" r:id="rId23"/>
    <p:sldId id="314" r:id="rId24"/>
    <p:sldId id="310" r:id="rId25"/>
    <p:sldId id="316" r:id="rId26"/>
    <p:sldId id="30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>
      <p:ext uri="{19B8F6BF-5375-455C-9EA6-DF929625EA0E}">
        <p15:presenceInfo xmlns:p15="http://schemas.microsoft.com/office/powerpoint/2012/main" userId="S-1-5-21-875193071-1597557457-2787172386-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07" d="100"/>
          <a:sy n="107" d="100"/>
        </p:scale>
        <p:origin x="1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585049627509691E-2"/>
          <c:y val="8.6101924759405077E-2"/>
          <c:w val="0.89835730270730552"/>
          <c:h val="0.723725430154564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программы городского поселения Беринговский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Муниципальная программа "Развитие территории муниципального образования городское поселение Беринговский на 2017-2019 годы"</c:v>
                </c:pt>
                <c:pt idx="1">
                  <c:v>Муниципальная программа "Обеспечение первичных мер пожарной безопасности на территории городского поселения Беринговский на 2016-2018 годы"</c:v>
                </c:pt>
                <c:pt idx="2">
                  <c:v>Муниципальная программа «Формирование комфортной городской среды на территории городского поселения Беринговский на 2018-2022 годы»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17236.900000000001</c:v>
                </c:pt>
                <c:pt idx="1">
                  <c:v>70</c:v>
                </c:pt>
                <c:pt idx="2">
                  <c:v>2184.6999999999998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880496"/>
        <c:axId val="154877752"/>
        <c:axId val="0"/>
      </c:bar3DChart>
      <c:catAx>
        <c:axId val="154880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77752"/>
        <c:crosses val="autoZero"/>
        <c:auto val="1"/>
        <c:lblAlgn val="ctr"/>
        <c:lblOffset val="100"/>
        <c:noMultiLvlLbl val="0"/>
      </c:catAx>
      <c:valAx>
        <c:axId val="1548777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731271" y="2373500"/>
            <a:ext cx="10955125" cy="3929323"/>
          </a:xfrm>
          <a:noFill/>
          <a:scene3d>
            <a:camera prst="perspectiveRight"/>
            <a:lightRig rig="threePt" dir="t"/>
          </a:scene3d>
        </p:spPr>
        <p:txBody>
          <a:bodyPr anchor="t">
            <a:noAutofit/>
            <a:scene3d>
              <a:camera prst="orthographicFront"/>
              <a:lightRig rig="threePt" dir="t"/>
            </a:scene3d>
            <a:flatTx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65000"/>
                    <a:lumOff val="35000"/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>
                    <a:lumMod val="65000"/>
                    <a:lumOff val="35000"/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  <a:b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решение Совета депутатов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от 19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2018 года №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 на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год»)</a:t>
            </a:r>
          </a:p>
        </p:txBody>
      </p:sp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 год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</a:t>
            </a:r>
            <a:r>
              <a:rPr lang="ru-RU" sz="28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 год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91667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endParaRPr lang="ru-RU" sz="1800" b="1" dirty="0" smtClean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30 758,0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27 727,5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-3 030,5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7 285,9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8 055,7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7 174,4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2 920,0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-4 254,4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16 004,7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16 258,0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66000">
              <a:schemeClr val="accent1">
                <a:lumMod val="0"/>
                <a:lumOff val="100000"/>
              </a:schemeClr>
            </a:gs>
            <a:gs pos="98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00025"/>
            <a:ext cx="10714219" cy="65246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формировании бюджета поселения на 2019 год учтена государственная политика Российской Федерации, целью которой является обеспечение устойчивости бюджетной системы и исполнение принятых обязательств наиболее эффективным способом.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поселения на предстоящий год является программным, как и в текущем году, сформирован на основе муниципальных программ поселения, охватывающих основные сферы (направления) деятельности органов исполнительной власти.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расходов бюджета на реализацию муниципальных программ и непрограммных направлений деятельности на 2019 год сформированы на основе консервативного прогноза доходных источников бюджета.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6073" y="1793687"/>
            <a:ext cx="109156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8 055,7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1 521,4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5 712,8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аппаратов;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«Другие общегосударственные вопросы»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821,5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</a:p>
          <a:p>
            <a:pPr algn="ctr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427,0 тыс. рублей за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 которая включает в себя расходы на содержание пустующих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помещений; </a:t>
            </a:r>
          </a:p>
          <a:p>
            <a:pPr algn="ctr"/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394,5 тыс.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за счёт реализации мероприятий подпрограммы «Обеспечение санитарного содержания и благоустройство территории городского поселения Беринговский» муниципальной программы «Развитие территории муниципального образования городское поселение Беринговский» которая включает в себя расходы на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проекта генерального плана поселения;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«Национальная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правоохранительная деятельность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50" y="1329537"/>
            <a:ext cx="117831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341,6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«Защита населения и территории от чрезвычайных ситуаций природного и техногенного характера, гражданская оборона» предусматриваются расходы в объёме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152,2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70,0 тыс. рублей за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муниципальной программы «Обеспечение первичных мер пожарной безопасности на территории городского поселения Беринговский» которая включает в себя расходы на обеспечение первичных мер пожарной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безопасности;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82,2 тыс. рублей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«Развитие территории муниципального образования городское поселение Беринговский на 2017-2019 годы» которая включает в себя расходы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внеплановых аварийных работ по демонтажу оторванной обшивки фасада многоквартирного дома № 22 по ул. Мандрикова;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2 920,0 тыс. рублей,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1 620,0 тыс.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1 300,0 тыс. рублей - расходы на пассажирские перевозки автомобильным транспортом общего пользования по социально-значимым муниципальным маршрутам.</a:t>
            </a: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102" y="1358681"/>
            <a:ext cx="116642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16 258,0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«Жилищное хозяйство» предусмотрены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6 421,2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расходы: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- 2 936,0 тыс. рублей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уплату взносов по капитальному ремонту НКО "Региональный оператор Фонд капитального ремонта";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- 3 485,2 тыс. рублей на проведение капитального и текущего ремонта муниципального жилищного фонда;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«Благоустройство» расходы предусмотрены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9 176,7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 на уличное освещение в объёме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818,1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«Обеспечение санитарного содержания и благоустройство территории городского поселения» муниципальной программы «Развитие территории муниципального образования городское поселение Беринговский» включает в себя расходы на проведение мероприятий по содержанию территории муниципального образования, включая расходы на содержание мест захоронения в объёме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6 173,9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«Формирование комфортной городской среды на территории городского поселения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включает в себя расходы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программ формирования современной городской среды 2 184,7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660,1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 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86817438"/>
              </p:ext>
            </p:extLst>
          </p:nvPr>
        </p:nvGraphicFramePr>
        <p:xfrm>
          <a:off x="-1" y="1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44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30" y="230281"/>
            <a:ext cx="11564471" cy="7800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211916"/>
              </p:ext>
            </p:extLst>
          </p:nvPr>
        </p:nvGraphicFramePr>
        <p:xfrm>
          <a:off x="156754" y="1438182"/>
          <a:ext cx="11890243" cy="5293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8580"/>
                <a:gridCol w="1093933"/>
                <a:gridCol w="1153064"/>
                <a:gridCol w="1281183"/>
                <a:gridCol w="1223483"/>
              </a:tblGrid>
              <a:tr h="67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Наименование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окружного бюджета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районного бюджета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бюджета поселения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1656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16564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19 491,6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2 182,5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10 397,0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6 912,1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35902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«Развитие территории муниципального образования городское поселение Беринговский на 2017-2019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17 236,9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10 397,0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6 839,9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712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«Дорожное хозяйство»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3 738,1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9074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6 930,4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2 448,7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750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«Ремонт  муниципального жилищного фонда»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3 485,2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1 463,5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353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3 018,2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3 018,2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643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Беринговский»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6 568,4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4 615,3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1 953,1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и содержание мест захоронения»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765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6 462,1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4 615,3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первичных мер пожарной безопасности на территории городского поселения Беринговский на 2019-2021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деятельности добровольных пожарных дружин»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«Формирование комфортной городской среды на территории городского поселения Беринговский на 2018-2022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«Благоустройство общественных территорий городского поселения Беринговский»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«Благоустройство и ремонт территорий общего пользования»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0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 на 2019 год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234323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</a:t>
                      </a: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января </a:t>
                      </a:r>
                      <a:r>
                        <a:rPr lang="ru-RU" sz="2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поселения составил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2 679,7 тыс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за счёт ввода остатков денежных средств на счёте бюджета поселения по состоянию на 1 января 2019 г.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21581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1,140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1,024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1,054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2976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0,650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0,665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0,690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55259"/>
              </p:ext>
            </p:extLst>
          </p:nvPr>
        </p:nvGraphicFramePr>
        <p:xfrm>
          <a:off x="254538" y="1561427"/>
          <a:ext cx="11826893" cy="5241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3154"/>
                <a:gridCol w="1213822"/>
                <a:gridCol w="1054051"/>
                <a:gridCol w="994135"/>
                <a:gridCol w="86149"/>
                <a:gridCol w="1054051"/>
                <a:gridCol w="1054051"/>
                <a:gridCol w="1109525"/>
                <a:gridCol w="467955"/>
              </a:tblGrid>
              <a:tr h="264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(факт.)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02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33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25691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Демографические показатели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7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 прирост (+),  естественная убыль (-)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536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2380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48741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6 140,3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9 188,8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9 551,7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39 346,9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14 846,0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6 455,5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6 101,6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42 414,1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30 758,0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27 727,5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15 709,3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15 718,3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11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3 493,3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-372,6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-2 679,7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27327"/>
              </p:ext>
            </p:extLst>
          </p:nvPr>
        </p:nvGraphicFramePr>
        <p:xfrm>
          <a:off x="630664" y="1351028"/>
          <a:ext cx="11928758" cy="493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5441"/>
                <a:gridCol w="1227062"/>
                <a:gridCol w="1065548"/>
                <a:gridCol w="1065548"/>
                <a:gridCol w="1065548"/>
                <a:gridCol w="1065548"/>
                <a:gridCol w="1121630"/>
                <a:gridCol w="472433"/>
              </a:tblGrid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предприятий бытового обслуживания населения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46 505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водопроводной сети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93326"/>
              </p:ext>
            </p:extLst>
          </p:nvPr>
        </p:nvGraphicFramePr>
        <p:xfrm>
          <a:off x="217713" y="999589"/>
          <a:ext cx="11817532" cy="5773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4790"/>
                <a:gridCol w="4698606"/>
                <a:gridCol w="1189878"/>
                <a:gridCol w="1033257"/>
                <a:gridCol w="974526"/>
                <a:gridCol w="62320"/>
                <a:gridCol w="1033257"/>
                <a:gridCol w="1033257"/>
                <a:gridCol w="1087641"/>
              </a:tblGrid>
              <a:tr h="132525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банно-прачечного хозяйства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5352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4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школ-комплексов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793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здравоохранения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4733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правоохранительной деятельности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5352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Показатели спорта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793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Показатели культуры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54550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Производство важнейших видов продукции в натуральном выражении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9899173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537993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803848"/>
                <a:gridCol w="1308924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14 846,0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-5 284,1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30 385,4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25 047,8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-5 337,6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2019г.</a:t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559232"/>
              </p:ext>
            </p:extLst>
          </p:nvPr>
        </p:nvGraphicFramePr>
        <p:xfrm>
          <a:off x="132616" y="1429947"/>
          <a:ext cx="11920046" cy="3027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8257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9 640,6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9 762,0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423,1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-61,3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-102,0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на 2019 год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12167"/>
              </p:ext>
            </p:extLst>
          </p:nvPr>
        </p:nvGraphicFramePr>
        <p:xfrm>
          <a:off x="357051" y="1489165"/>
          <a:ext cx="11602458" cy="521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14 846,0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-5 284,1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2 533,1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-608,2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110644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623,7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2 182,5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1 558,8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6 161,0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4 837,5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15 356,8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4 236,0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-11 120,8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30 385,4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25 047,8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-5 337,6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8014</TotalTime>
  <Words>2166</Words>
  <Application>Microsoft Office PowerPoint</Application>
  <PresentationFormat>Широкоэкранный</PresentationFormat>
  <Paragraphs>825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 БЮДЖЕТ ДЛЯ ГРАЖДАН  (на основе проекта решения Совета депутатов «О внесении изменений в решение Совета депутатов городского поселения Беринговский от 19 декабря 2018 года № 54 «О бюджете городского поселения Беринговский на 2019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в бюджет  городского поселения Беринговский на 2019г.   </vt:lpstr>
      <vt:lpstr>МЕЖБЮДЖЕТНЫЕ ТРАНСФЕРТЫ – ОСНОВНОЙ ВИД  БЕЗВОЗМЕЗДНЫХ ПЕРЕЧИСЛЕНИЙ     </vt:lpstr>
      <vt:lpstr>Объем безвозмездных поступлений на 2019 год     </vt:lpstr>
      <vt:lpstr>Основные задачи бюджетной политики  городского поселения Беринговский на 2019 год 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на 2019 год   </vt:lpstr>
      <vt:lpstr>Динамика расходов бюджета  городского поселения Беринговский </vt:lpstr>
      <vt:lpstr>Расходы бюджета  городского поселения Беринговский  При формировании бюджета поселения на 2019 год учтена государственная политика Российской Федерации, целью которой является обеспечение устойчивости бюджетной системы и исполнение принятых обязательств наиболее эффективным способом.  Бюджет поселения на предстоящий год является программным, как и в текущем году, сформирован на основе муниципальных программ поселения, охватывающих основные сферы (направления) деятельности органов исполнительной власти.  Объем и структура расходов бюджета на реализацию муниципальных программ и непрограммных направлений деятельности на 2019 год сформированы на основе консервативного прогноза доходных источников бюджета. </vt:lpstr>
      <vt:lpstr>Как классифицируются расходы бюджета?</vt:lpstr>
      <vt:lpstr>  </vt:lpstr>
      <vt:lpstr>  </vt:lpstr>
      <vt:lpstr>  </vt:lpstr>
      <vt:lpstr>Презентация PowerPoint</vt:lpstr>
      <vt:lpstr>Муниципальные программы  городского поселения Беринговский </vt:lpstr>
      <vt:lpstr>Структура муниципального долга на 2019 год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Хамченко Н.А.</cp:lastModifiedBy>
  <cp:revision>261</cp:revision>
  <cp:lastPrinted>2017-11-27T08:45:22Z</cp:lastPrinted>
  <dcterms:created xsi:type="dcterms:W3CDTF">2017-11-22T04:25:54Z</dcterms:created>
  <dcterms:modified xsi:type="dcterms:W3CDTF">2019-09-25T22:56:42Z</dcterms:modified>
</cp:coreProperties>
</file>