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56" r:id="rId2"/>
    <p:sldId id="276" r:id="rId3"/>
    <p:sldId id="274" r:id="rId4"/>
    <p:sldId id="260" r:id="rId5"/>
    <p:sldId id="262" r:id="rId6"/>
    <p:sldId id="278" r:id="rId7"/>
    <p:sldId id="266" r:id="rId8"/>
    <p:sldId id="280" r:id="rId9"/>
    <p:sldId id="279" r:id="rId10"/>
    <p:sldId id="268" r:id="rId11"/>
    <p:sldId id="269" r:id="rId12"/>
    <p:sldId id="270" r:id="rId13"/>
    <p:sldId id="271" r:id="rId14"/>
    <p:sldId id="313" r:id="rId15"/>
    <p:sldId id="285" r:id="rId16"/>
    <p:sldId id="286" r:id="rId17"/>
    <p:sldId id="292" r:id="rId18"/>
    <p:sldId id="293" r:id="rId19"/>
    <p:sldId id="311" r:id="rId20"/>
    <p:sldId id="315" r:id="rId21"/>
    <p:sldId id="307" r:id="rId22"/>
    <p:sldId id="309" r:id="rId23"/>
    <p:sldId id="314" r:id="rId24"/>
    <p:sldId id="310" r:id="rId25"/>
    <p:sldId id="30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дельникова Е.В." initials="СЕ" lastIdx="0" clrIdx="0">
    <p:extLst>
      <p:ext uri="{19B8F6BF-5375-455C-9EA6-DF929625EA0E}">
        <p15:presenceInfo xmlns:p15="http://schemas.microsoft.com/office/powerpoint/2012/main" userId="S-1-5-21-875193071-1597557457-2787172386-1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99"/>
    <a:srgbClr val="FFFF00"/>
    <a:srgbClr val="0000FF"/>
    <a:srgbClr val="9900CC"/>
    <a:srgbClr val="FF33CC"/>
    <a:srgbClr val="660066"/>
    <a:srgbClr val="FF99FF"/>
    <a:srgbClr val="8000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7172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585049627509691E-2"/>
          <c:y val="8.6101924759405077E-2"/>
          <c:w val="0.89835730270730552"/>
          <c:h val="0.7237254301545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 городского поселения Беринговский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Муниципальная программа "Развитие территории муниципального образования городское поселение Беринговский на 2017-2019 годы"</c:v>
                </c:pt>
                <c:pt idx="1">
                  <c:v>Муниципальная программа "Обеспечение первичных мер пожарной безопасности на территории городского поселения Беринговский на 2016-2018 годы"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7981.9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F-4E9A-A192-C21581C91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16030992"/>
        <c:axId val="-1316035888"/>
      </c:barChart>
      <c:catAx>
        <c:axId val="-131603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16035888"/>
        <c:crosses val="autoZero"/>
        <c:auto val="1"/>
        <c:lblAlgn val="ctr"/>
        <c:lblOffset val="100"/>
        <c:noMultiLvlLbl val="0"/>
      </c:catAx>
      <c:valAx>
        <c:axId val="-13160358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1603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alphaModFix amt="27000"/>
      </a:blip>
      <a:srcRect/>
      <a:stretch>
        <a:fillRect/>
      </a:stretch>
    </a:blip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2860892388451"/>
          <c:y val="0.14284429029517209"/>
          <c:w val="0.43778453083989499"/>
          <c:h val="0.7782837238675596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56000">
          <a:srgbClr val="996633"/>
        </a:gs>
        <a:gs pos="40000">
          <a:srgbClr val="FFFF00"/>
        </a:gs>
        <a:gs pos="96000">
          <a:schemeClr val="accent1">
            <a:lumMod val="0"/>
            <a:lumOff val="100000"/>
          </a:schemeClr>
        </a:gs>
        <a:gs pos="42368">
          <a:schemeClr val="bg1"/>
        </a:gs>
        <a:gs pos="89656">
          <a:srgbClr val="996633"/>
        </a:gs>
        <a:gs pos="63000">
          <a:srgbClr val="FFFF99"/>
        </a:gs>
        <a:gs pos="83000">
          <a:schemeClr val="accent1">
            <a:lumMod val="0"/>
            <a:lumOff val="100000"/>
          </a:schemeClr>
        </a:gs>
        <a:gs pos="25000">
          <a:schemeClr val="accent2">
            <a:lumMod val="60000"/>
            <a:lumOff val="4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0.01088</cdr:x>
      <cdr:y>0.01895</cdr:y>
    </cdr:from>
    <cdr:to>
      <cdr:x>0.09258</cdr:x>
      <cdr:y>0.19998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AB8CB5C1-14D3-4933-A5FB-0AB1853F32A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2616" y="129989"/>
          <a:ext cx="996096" cy="12414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0.90301</cdr:x>
      <cdr:y>0.01709</cdr:y>
    </cdr:from>
    <cdr:to>
      <cdr:x>0.9864</cdr:x>
      <cdr:y>0.19811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id="{70E12626-29B7-4538-B5EE-8D36DC83CC42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0573" r="20731" b="4945"/>
        <a:stretch xmlns:a="http://schemas.openxmlformats.org/drawingml/2006/main"/>
      </cdr:blipFill>
      <cdr:spPr>
        <a:xfrm xmlns:a="http://schemas.openxmlformats.org/drawingml/2006/main">
          <a:off x="11009462" y="117231"/>
          <a:ext cx="1016691" cy="12414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0.02843</cdr:x>
      <cdr:y>0.04118</cdr:y>
    </cdr:from>
    <cdr:to>
      <cdr:x>0.97696</cdr:x>
      <cdr:y>0.98519</cdr:y>
    </cdr:to>
    <cdr:sp macro="" textlink="">
      <cdr:nvSpPr>
        <cdr:cNvPr id="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46635" y="282389"/>
          <a:ext cx="11564471" cy="6474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defTabSz="457200" rtl="0" eaLnBrk="1" latinLnBrk="0" hangingPunct="1">
            <a:spcBef>
              <a:spcPct val="0"/>
            </a:spcBef>
            <a:buNone/>
            <a:defRPr sz="3600" kern="1200">
              <a:solidFill>
                <a:schemeClr val="accent1"/>
              </a:solidFill>
              <a:latin typeface="+mj-lt"/>
              <a:ea typeface="+mj-ea"/>
              <a:cs typeface="+mj-cs"/>
            </a:defRPr>
          </a:lvl1pPr>
          <a:lvl2pPr eaLnBrk="1" hangingPunct="1">
            <a:defRPr>
              <a:solidFill>
                <a:schemeClr val="tx2"/>
              </a:solidFill>
            </a:defRPr>
          </a:lvl2pPr>
          <a:lvl3pPr eaLnBrk="1" hangingPunct="1">
            <a:defRPr>
              <a:solidFill>
                <a:schemeClr val="tx2"/>
              </a:solidFill>
            </a:defRPr>
          </a:lvl3pPr>
          <a:lvl4pPr eaLnBrk="1" hangingPunct="1">
            <a:defRPr>
              <a:solidFill>
                <a:schemeClr val="tx2"/>
              </a:solidFill>
            </a:defRPr>
          </a:lvl4pPr>
          <a:lvl5pPr eaLnBrk="1" hangingPunct="1">
            <a:defRPr>
              <a:solidFill>
                <a:schemeClr val="tx2"/>
              </a:solidFill>
            </a:defRPr>
          </a:lvl5pPr>
          <a:lvl6pPr eaLnBrk="1" hangingPunct="1">
            <a:defRPr>
              <a:solidFill>
                <a:schemeClr val="tx2"/>
              </a:solidFill>
            </a:defRPr>
          </a:lvl6pPr>
          <a:lvl7pPr eaLnBrk="1" hangingPunct="1">
            <a:defRPr>
              <a:solidFill>
                <a:schemeClr val="tx2"/>
              </a:solidFill>
            </a:defRPr>
          </a:lvl7pPr>
          <a:lvl8pPr eaLnBrk="1" hangingPunct="1">
            <a:defRPr>
              <a:solidFill>
                <a:schemeClr val="tx2"/>
              </a:solidFill>
            </a:defRPr>
          </a:lvl8pPr>
          <a:lvl9pPr eaLnBrk="1" hangingPunct="1">
            <a:defRPr>
              <a:solidFill>
                <a:schemeClr val="tx2"/>
              </a:solidFill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0.14534</cdr:x>
      <cdr:y>0.0442</cdr:y>
    </cdr:from>
    <cdr:to>
      <cdr:x>0.86975</cdr:x>
      <cdr:y>0.20127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772024" y="303119"/>
          <a:ext cx="8832028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городского поселения </a:t>
          </a:r>
          <a:r>
            <a:rPr lang="ru-RU" sz="3200" b="1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Беринговский</a:t>
          </a:r>
          <a:endParaRPr lang="ru-RU" sz="1600" b="1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3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7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90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2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81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4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8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5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7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4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7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6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0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jpg"/><Relationship Id="rId7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.png"/><Relationship Id="rId7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0066FF"/>
            </a:gs>
            <a:gs pos="3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0"/>
            <a:ext cx="12192000" cy="6858000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tile tx="0" ty="0" sx="100000" sy="100000" flip="none" algn="tl"/>
          </a:blipFill>
          <a:effectLst>
            <a:softEdge rad="482600"/>
          </a:effectLst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419725"/>
            <a:ext cx="12191999" cy="1304924"/>
          </a:xfrm>
          <a:scene3d>
            <a:camera prst="perspectiveRight"/>
            <a:lightRig rig="threePt" dir="t"/>
          </a:scene3d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pPr algn="ctr"/>
            <a:r>
              <a:rPr lang="ru-RU" sz="2800" b="1" dirty="0">
                <a:solidFill>
                  <a:srgbClr val="7030A0">
                    <a:alpha val="66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br>
              <a:rPr lang="ru-RU" sz="2800" b="1" dirty="0">
                <a:solidFill>
                  <a:srgbClr val="7030A0">
                    <a:alpha val="66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>
                    <a:alpha val="66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решения Совета депутатов </a:t>
            </a:r>
            <a:br>
              <a:rPr lang="ru-RU" sz="2800" b="1" dirty="0">
                <a:solidFill>
                  <a:srgbClr val="7030A0">
                    <a:alpha val="66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>
                    <a:alpha val="66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городского поселения </a:t>
            </a:r>
            <a:r>
              <a:rPr lang="ru-RU" sz="2800" b="1" dirty="0" err="1">
                <a:solidFill>
                  <a:srgbClr val="7030A0">
                    <a:alpha val="66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r>
              <a:rPr lang="ru-RU" sz="2800" b="1" dirty="0">
                <a:solidFill>
                  <a:srgbClr val="7030A0">
                    <a:alpha val="66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 год»)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78606" y="12147888"/>
            <a:ext cx="128165" cy="25415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1046561" y="117231"/>
            <a:ext cx="1016691" cy="1241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36" y="116347"/>
            <a:ext cx="4069600" cy="1794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08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16" y="273422"/>
            <a:ext cx="12059384" cy="658457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бюджетной политики городского поселения </a:t>
            </a:r>
            <a:r>
              <a:rPr lang="ru-RU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 год</a:t>
            </a:r>
            <a:b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75622" y="1669704"/>
            <a:ext cx="2841623" cy="1209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расходов бюджета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95181" y="3320927"/>
            <a:ext cx="2608729" cy="11245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инвестиционного климата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762" y="3847226"/>
            <a:ext cx="3108063" cy="1209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собственных доходов бюджета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2825" y="5256126"/>
            <a:ext cx="3646006" cy="1209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 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9519" y="1484761"/>
            <a:ext cx="3188806" cy="1209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населения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" y="1484761"/>
            <a:ext cx="3363559" cy="2361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01" y="4516384"/>
            <a:ext cx="4731927" cy="23168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" y="5057198"/>
            <a:ext cx="2799803" cy="1776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12" y="3036710"/>
            <a:ext cx="2963902" cy="1827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29" y="1669704"/>
            <a:ext cx="1988980" cy="14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6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16" y="242047"/>
            <a:ext cx="11826894" cy="66159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ежегодное </a:t>
            </a: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исполнение бюджета</a:t>
            </a: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58681"/>
            <a:ext cx="12192000" cy="549931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на очередной год (орган местного самоуправления)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очередного года (Совет депутатов)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 на очередной год (Совет депутатов)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текущем  году (Администрация, финансовые органы)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 (орган местного самоуправления)</a:t>
            </a:r>
          </a:p>
          <a:p>
            <a:pPr algn="just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 (Совет депутатов )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6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970"/>
            <a:ext cx="12192000" cy="6858000"/>
          </a:xfr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приоритеты при формировании расходов </a:t>
            </a:r>
            <a:b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поселения </a:t>
            </a:r>
            <a:r>
              <a:rPr lang="ru-RU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 год</a:t>
            </a:r>
            <a:b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015" y="1339168"/>
            <a:ext cx="11695969" cy="538208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майских Указов Президента</a:t>
            </a:r>
          </a:p>
          <a:p>
            <a:endParaRPr lang="ru-RU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реализация принципа формирования бюджетов на основе муниципальных программ</a:t>
            </a:r>
          </a:p>
          <a:p>
            <a:endParaRPr lang="ru-RU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</a:t>
            </a:r>
          </a:p>
          <a:p>
            <a:endParaRPr lang="ru-RU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муниципальных закупок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315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0000">
              <a:schemeClr val="accent2">
                <a:lumMod val="40000"/>
                <a:lumOff val="60000"/>
              </a:schemeClr>
            </a:gs>
            <a:gs pos="41000">
              <a:schemeClr val="accent1">
                <a:lumMod val="0"/>
                <a:lumOff val="100000"/>
              </a:schemeClr>
            </a:gs>
            <a:gs pos="82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3" y="128954"/>
            <a:ext cx="9814106" cy="43375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</a:t>
            </a: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32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78308"/>
              </p:ext>
            </p:extLst>
          </p:nvPr>
        </p:nvGraphicFramePr>
        <p:xfrm>
          <a:off x="0" y="1453356"/>
          <a:ext cx="12192000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405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(Ожидаемая оценка)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39 411,9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14 837,5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-24 574,4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449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  <a:p>
                      <a:pPr marL="30734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7 053,8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6 749,4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-304,4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449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  <a:p>
                      <a:pPr marL="30734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270,3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449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30734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2 396,1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-2 376,1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449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  <a:p>
                      <a:pPr marL="30734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10 899,9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3 225,0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-7 674,9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449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  <a:p>
                      <a:pPr marL="30734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18 791,8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4 550,1</a:t>
                      </a:r>
                      <a:endParaRPr lang="ru-RU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-14 241,7</a:t>
                      </a:r>
                      <a:endParaRPr lang="ru-RU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40000">
              <a:schemeClr val="accent2">
                <a:lumMod val="40000"/>
                <a:lumOff val="60000"/>
              </a:schemeClr>
            </a:gs>
            <a:gs pos="66000">
              <a:schemeClr val="accent1">
                <a:lumMod val="0"/>
                <a:lumOff val="100000"/>
              </a:schemeClr>
            </a:gs>
            <a:gs pos="98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200025"/>
            <a:ext cx="10714219" cy="65246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32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поселения на 2018 год учтена государственная политика Российской Федерации, целью которой является обеспечение устойчивости бюджетной системы и исполнение принятых обязательств наиболее эффективным способом. </a:t>
            </a:r>
            <a:b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 на предстоящий год является программным, как и в текущем году, сформирован на основе муниципальных программ поселения, охватывающих основные сферы (направления) деятельности органов исполнительной власти. </a:t>
            </a:r>
            <a:b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расходов бюджета на реализацию муниципальных программ и непрограммных направлений деятельности на 2018 год сформированы на основе консервативного прогноза доходных источников бюджета.</a:t>
            </a:r>
            <a:b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«программных» расходов составляет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53,9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от общего объёма расходов. </a:t>
            </a:r>
            <a:b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расходы бюджета поселения прогнозируются в объёме </a:t>
            </a:r>
            <a:b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14 837,5 тыс. рублей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84000">
              <a:schemeClr val="accent1">
                <a:lumMod val="0"/>
                <a:lumOff val="100000"/>
              </a:schemeClr>
            </a:gs>
            <a:gs pos="76000">
              <a:schemeClr val="accent1">
                <a:lumMod val="0"/>
                <a:lumOff val="100000"/>
              </a:schemeClr>
            </a:gs>
            <a:gs pos="15000">
              <a:schemeClr val="accent2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2" y="318149"/>
            <a:ext cx="9952812" cy="57863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классифицируются расходы бюджета?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1081524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58681"/>
            <a:ext cx="12192000" cy="5499319"/>
          </a:xfrm>
          <a:prstGeom prst="rect">
            <a:avLst/>
          </a:prstGeom>
          <a:noFill/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бюджетов денежные средства.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 городского поселения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" y="3886200"/>
            <a:ext cx="1747285" cy="1758239"/>
          </a:xfrm>
          <a:prstGeom prst="rect">
            <a:avLst/>
          </a:prstGeom>
          <a:noFill/>
          <a:effectLst>
            <a:softEdge rad="2032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62" y="4259264"/>
            <a:ext cx="2341842" cy="142886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57" y="2605941"/>
            <a:ext cx="2943558" cy="1904057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70" y="4263676"/>
            <a:ext cx="2514752" cy="157587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19764" y="6232196"/>
            <a:ext cx="2022438" cy="383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«Общегосударственные вопросы»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7254" y="5654268"/>
            <a:ext cx="2022438" cy="258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оборона»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14039" y="6259801"/>
            <a:ext cx="2022438" cy="258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экономика»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44307" y="5065128"/>
            <a:ext cx="2022438" cy="432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«Жилищно-коммунальное хозяйство»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56618" y="6143169"/>
            <a:ext cx="2022438" cy="49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безопасность и правоохранительная деятельность»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>
            <a:stCxn id="7" idx="2"/>
          </p:cNvCxnSpPr>
          <p:nvPr/>
        </p:nvCxnSpPr>
        <p:spPr>
          <a:xfrm flipH="1">
            <a:off x="923813" y="5644439"/>
            <a:ext cx="1" cy="46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105118" y="5695074"/>
            <a:ext cx="0" cy="36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088473" y="5281554"/>
            <a:ext cx="0" cy="33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8552960" y="5820710"/>
            <a:ext cx="11202" cy="39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1" idx="2"/>
          </p:cNvCxnSpPr>
          <p:nvPr/>
        </p:nvCxnSpPr>
        <p:spPr>
          <a:xfrm>
            <a:off x="10626436" y="4509998"/>
            <a:ext cx="0" cy="49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2098215" y="4108340"/>
            <a:ext cx="0" cy="1783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73" y="3842825"/>
            <a:ext cx="2591285" cy="1460542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1992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2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520" y="145918"/>
            <a:ext cx="9499400" cy="1320800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1224" y="252319"/>
            <a:ext cx="8832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«Общегосударственные вопросы»</a:t>
            </a:r>
            <a:endParaRPr lang="ru-RU" sz="1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2395" y="1945571"/>
            <a:ext cx="10915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разделе «Общегосударственные вопросы»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предусматриваются расходы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6 749,4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«Функционирование высшего должностного лица субъекта Российской Федерации и муниципального образования»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1 436,6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Фонд оплаты труда Главы муниципального образования предусмотрен без индексации.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 (расходы на обеспечение деятельности местных администраций и соответствующих аппаратов)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4 589,6 тыс. 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«Другие общегосударственные вопросы»  (расходы на содержание пустующих помещений)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723,2 тыс. рублей,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счёт реализации мероприятий подпрограммы «Жилищно-коммунальное хозяйство» муниципальной программы «Развитие территории муниципального образования городское поселение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Беринговский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которая включает в себя расходы на содержание пустующих помещений;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520" y="145918"/>
            <a:ext cx="9499400" cy="1035182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0520" y="252319"/>
            <a:ext cx="949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оборона», «Национальная безопасность и правоохранительная деятельность», «Национальная экономика»</a:t>
            </a:r>
            <a:endParaRPr lang="ru-RU" sz="2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550" y="1329537"/>
            <a:ext cx="11783159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по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разделу «Национальная оборона»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подразделу «Мобилизационная и вневойсковая подготовка» сформированы в объёме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293,0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рублей.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Субвенция на «осуществление полномочий по первичному воинскому учёту» определена в соответствии с информацией о количестве граждан, состоявших на воинском учёте.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разделу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«Национальная безопасность и правоохранительная деятельность»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подразделу «Защита населения и территории от чрезвычайных ситуаций природного и техногенного характера, гражданская оборона» предусматриваются расходы в объёме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20,0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 счёт реализации мероприятий муниципальной программы «Обеспечение первичных мер пожарной безопасности на территории городского поселения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Беринговский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2016-2018 годы» которая включает в себя расходы на обеспечение первичных мер пожарной безопасности.</a:t>
            </a:r>
          </a:p>
          <a:p>
            <a:pPr indent="457200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разделе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«Национальная экономика»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бюджетные ассигнования планируются в объёме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3 225,0 тыс. рублей,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счёт реализации мероприятий подпрограммы «Дорожное хозяйство» муниципальной программы «Развитие территории муниципального образования городское поселение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Беринговский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которая включает в себя:</a:t>
            </a:r>
          </a:p>
          <a:p>
            <a:pPr indent="457200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1 125,0 тыс. рублей – расходы на строительство, реконструкцию, капитальный ремонт, ремонт и содержание действующей сети автомобильных дорог общего пользования, местного значения и искусственных сооружений на них;</a:t>
            </a:r>
          </a:p>
          <a:p>
            <a:pPr indent="457200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2 100,0 тыс. рублей - расходы на пассажирские перевозки автомобильным транспортом общего пользования по социально-значимым муниципальным маршрутам.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520" y="145918"/>
            <a:ext cx="9499400" cy="1320800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1224" y="252319"/>
            <a:ext cx="8832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«Жилищно-коммунальное хозяйство»</a:t>
            </a:r>
            <a:endParaRPr lang="ru-RU" sz="1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102" y="1465082"/>
            <a:ext cx="116642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разделу «Жилищно-коммунальное хозяйство»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предусматриваются расходы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4 550,1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«Жилищное хозяйство» предусмотрены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2 936,0 тыс. 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реализацию мероприятий подпрограммы «Жилищно-коммунальное хозяйство» муниципальной программы «Развитие территории муниципального образования городское поселение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Беринговский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которая включает в себя расходы на уплату взносов по капитальному ремонту НКО "Региональный оператор Фонд капитального ремонта";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«Благоустройство» расходы предусмотрены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1 097,7 тыс. рублей,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них: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реализацию мероприятий подпрограммы «Дорожное хозяйство» муниципальной программы «Развитие территории муниципального образования городское поселение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Беринговский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которая включает в себя расходы на уличное освещение в объёме 223,7 тыс. рублей;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реализацию мероприятий подпрограммы «Обеспечение санитарного содержания и благоустройство территории городского поселения» муниципальной программы «Развитие территории муниципального образования городское поселение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Беринговский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включает в себя расходы на проведение мероприятий по содержанию территории муниципального образования, включая расходы на содержание мест захоронения в объёме 874,0 тыс. рублей,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«Другие вопросы в области жилищно-коммунального хозяйства» предусмотрены расходы на предоставление субсидий на возмещение специализированным службам по вопросам похоронного дела стоимости услуг по погребению в объёме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516,4 тыс. 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513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46648304"/>
              </p:ext>
            </p:extLst>
          </p:nvPr>
        </p:nvGraphicFramePr>
        <p:xfrm>
          <a:off x="-1" y="1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4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6" y="5616550"/>
            <a:ext cx="996096" cy="1241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1071773" y="5616550"/>
            <a:ext cx="1016691" cy="12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5" y="282389"/>
            <a:ext cx="11564471" cy="64232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8208151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12399"/>
              </p:ext>
            </p:extLst>
          </p:nvPr>
        </p:nvGraphicFramePr>
        <p:xfrm>
          <a:off x="218207" y="1358684"/>
          <a:ext cx="11835247" cy="5136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средств районного бюджета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средств бюджета поселения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2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муниципального образования городское поселение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Беринговский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2017-2019 годы»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7 981,9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5 036,0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2 945,9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«Дорожное хозяйство»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3 448,7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1 348,7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«Содержание автомобильных дорог» 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1 125,0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1 125,0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«Организация освещения улиц» 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«Отдельные мероприятия в области автомобильного транспорта» 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«Жилищно-коммунальное хозяйство»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2 936,0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«Капитальный ремонт общего имущества собственников помещений в многоквартирных домах»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2 936,0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2 936,0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«Содержание пустующих помещений» 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723,2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723,2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санитарного содержания и благоустройство территории городского поселения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Беринговский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«Организация и содержание мест захоронения» 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«Прочее благоустройство» 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442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первичных мер пожарной безопасности на территории городского поселения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Беринговский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2016-2018 годы»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«Организация деятельности добровольных пожарных дружин» 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03" marR="198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0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2" y="231354"/>
            <a:ext cx="9814107" cy="65415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на 2018 год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92187"/>
              </p:ext>
            </p:extLst>
          </p:nvPr>
        </p:nvGraphicFramePr>
        <p:xfrm>
          <a:off x="640189" y="1937837"/>
          <a:ext cx="11068048" cy="2276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9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заимствований</a:t>
                      </a:r>
                      <a:b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2018 года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 в 2018 году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в 2018 году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заимствований</a:t>
                      </a:r>
                      <a:b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2019 года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заимствований, всего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2939" y="4050518"/>
            <a:ext cx="11369675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 indent="0" algn="ctr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ru-RU" altLang="ru-RU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городского поселения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2018 год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планируется сбалансированным.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2" y="231354"/>
            <a:ext cx="9814107" cy="6541586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показатели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19123"/>
              </p:ext>
            </p:extLst>
          </p:nvPr>
        </p:nvGraphicFramePr>
        <p:xfrm>
          <a:off x="428832" y="2431953"/>
          <a:ext cx="11582193" cy="19053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60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8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всего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45733"/>
              </p:ext>
            </p:extLst>
          </p:nvPr>
        </p:nvGraphicFramePr>
        <p:xfrm>
          <a:off x="428832" y="4337284"/>
          <a:ext cx="11582192" cy="8191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60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экономически активного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2" y="231354"/>
            <a:ext cx="9814107" cy="65415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городского поселения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68866"/>
              </p:ext>
            </p:extLst>
          </p:nvPr>
        </p:nvGraphicFramePr>
        <p:xfrm>
          <a:off x="112021" y="1000114"/>
          <a:ext cx="11956153" cy="5857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33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городских населенных пунктов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поселения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59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 Демографические показатели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всего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1 136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Естественный  прирост (+),  естественная убыль (-)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экономически активного населения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87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Показатели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предприятий розничной торговли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предприятий общественного питания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972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Финансовые показатели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6 140,3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6 320,3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6 955,4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7 297,5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7 656,7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39 346,9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35 088,4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7 862,1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5 606,3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5 701,3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42 414,1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42 678,4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14 837,5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12 923,8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13 378,0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 бюджета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3 493,3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- 1269,7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Показатели предприятий бытового обслуживания населения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 бытового обслуживания населения, всего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508000"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 видам услуг: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ремонт обуви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ремонт сложной бытовой техники и автомобилей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услуги парикмахерских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Показатели жилищного фонда 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жилищного фонда, всего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46 505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43 210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43 210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43 210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43 210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жилищного фонда: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Водопроводом с холодным водоснабжением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Горячим водоснабжением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Водоотведением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Центральным отоплением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Показатели коммунального хозяйства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Котельные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водопроводной сети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полигонов для ТБО (свалок)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мест захоронений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2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2" y="231354"/>
            <a:ext cx="9814107" cy="65415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городского поселения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04514"/>
              </p:ext>
            </p:extLst>
          </p:nvPr>
        </p:nvGraphicFramePr>
        <p:xfrm>
          <a:off x="132616" y="1414050"/>
          <a:ext cx="11956153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33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(ожид.)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Показатели банно-прачечного хозяйства 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них мест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Показатели образования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дошкольных учреждений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посещающих дошкольные учреждения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педагогических работников дошкольных учреждений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дневных общеобразовательных школ  всего: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преподавателей общеобразовательных школ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школ-комплексов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Показатели здравоохранения 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Участковая больница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всех специалистов, в т.ч.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среднего медицинского персонала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Показатели правоохранительной деятельности 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участковых уполномоченных сотрудников милиции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Показатели спорта 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спортивных сооружений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Плоскостные спортивные сооружения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165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Показатели культуры 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 культуры, клубы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3802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Производство важнейших видов продукции в натуральном выражении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и хлебобулочные изделия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Тыс.тонн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3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2" y="341524"/>
            <a:ext cx="9814107" cy="64314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для граждан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-328614" y="2047876"/>
            <a:ext cx="9899173" cy="4725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«Бюджет для граждан» размещена на официальном сайте администрации городского поселения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«Интернет»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интересующим вопросам обращаться: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финансов, экономики и имущественных отношений Администрации Анадырского муниципального района: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Анадырь, улица Южная, дом 15, кабинет 209, 2-й этаж.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с понедельника по четверг с 9-00 до 17-45, пятница с 9-00 до 17-30, обеденный перерыв с 13-00 до 14-30.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приема граждан: ежедневно, с 15-00 до 17-00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sidelnikova@anareg.chukotka.ru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 для предложений: 8-42722-6-48-16</a:t>
            </a:r>
          </a:p>
        </p:txBody>
      </p:sp>
    </p:spTree>
    <p:extLst>
      <p:ext uri="{BB962C8B-B14F-4D97-AF65-F5344CB8AC3E}">
        <p14:creationId xmlns:p14="http://schemas.microsoft.com/office/powerpoint/2010/main" val="41062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95000" y="737956"/>
            <a:ext cx="8596668" cy="79545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2241657"/>
            <a:ext cx="12059384" cy="4208839"/>
          </a:xfrm>
        </p:spPr>
        <p:txBody>
          <a:bodyPr>
            <a:noAutofit/>
          </a:bodyPr>
          <a:lstStyle/>
          <a:p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должен соответствовать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объему доходов бюджета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- </a:t>
            </a: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обязательства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подлежащие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исполнению в соответствующем финансовом году</a:t>
            </a:r>
          </a:p>
          <a:p>
            <a:endParaRPr lang="ru-RU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492" y="2114550"/>
            <a:ext cx="2619386" cy="1238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188" y="3543486"/>
            <a:ext cx="2705100" cy="2305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(местные бюджеты)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0318" y="4089601"/>
            <a:ext cx="3486150" cy="209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 (региональные бюджеты территориальных фондов обязательного медицинского страхования)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40135" y="1795708"/>
            <a:ext cx="2619375" cy="1238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3763" y="2114550"/>
            <a:ext cx="4385519" cy="1078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264" y="3963976"/>
            <a:ext cx="2590800" cy="2305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5194237" y="1467814"/>
            <a:ext cx="580595" cy="552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8159014">
            <a:off x="2493064" y="1179888"/>
            <a:ext cx="742950" cy="552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2499203">
            <a:off x="8287569" y="1138703"/>
            <a:ext cx="742950" cy="552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1758906">
            <a:off x="8203840" y="3499306"/>
            <a:ext cx="742950" cy="552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8159014">
            <a:off x="2680200" y="3640039"/>
            <a:ext cx="742950" cy="552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5165762" y="3368173"/>
            <a:ext cx="742950" cy="552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05457" y="214736"/>
            <a:ext cx="7105650" cy="884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872">
              <a:schemeClr val="accent5"/>
            </a:gs>
            <a:gs pos="100000">
              <a:schemeClr val="accent5">
                <a:lumMod val="40000"/>
                <a:lumOff val="60000"/>
              </a:schemeClr>
            </a:gs>
            <a:gs pos="25000">
              <a:schemeClr val="accent2">
                <a:lumMod val="0"/>
                <a:lumOff val="100000"/>
              </a:schemeClr>
            </a:gs>
            <a:gs pos="73000">
              <a:schemeClr val="accent2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228228"/>
            <a:ext cx="9286349" cy="74295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городского поселения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карточка 2"/>
          <p:cNvSpPr/>
          <p:nvPr/>
        </p:nvSpPr>
        <p:spPr>
          <a:xfrm>
            <a:off x="808893" y="1258763"/>
            <a:ext cx="2825262" cy="647700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800" y="2194048"/>
            <a:ext cx="2825261" cy="4229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Российской Федерации: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и перерасчеты по отмененным налогам, сборам и иным обязательным платежам.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4255071" y="1258763"/>
            <a:ext cx="2872560" cy="647700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7585473" y="1233120"/>
            <a:ext cx="2918403" cy="647700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4155" y="2207162"/>
            <a:ext cx="2872560" cy="45339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других пошлин и сборов, установленных законодательством Российской Федерации: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и земельных участков;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перечисления части прибыли муниципальных унитарных предприятий;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 и земельных участков;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7631" y="2196238"/>
            <a:ext cx="2918405" cy="12866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1" y="3772622"/>
            <a:ext cx="5195639" cy="296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0" y="3684739"/>
            <a:ext cx="5195639" cy="31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3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02" y="316523"/>
            <a:ext cx="11432605" cy="64242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общего объема доходов  бюджета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1002779" y="98055"/>
            <a:ext cx="1016691" cy="124145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33669"/>
              </p:ext>
            </p:extLst>
          </p:nvPr>
        </p:nvGraphicFramePr>
        <p:xfrm>
          <a:off x="28177" y="1771647"/>
          <a:ext cx="11886854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поступление 2017 года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6 339,0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6 955,4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616,4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-57,3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32 088,4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7 862,1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- 24 226,3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 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38 504,7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14 837,5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-23 667,2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1"/>
          <a:stretch/>
        </p:blipFill>
        <p:spPr>
          <a:xfrm>
            <a:off x="5890767" y="4462360"/>
            <a:ext cx="6234557" cy="2395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4" y="287382"/>
            <a:ext cx="10234312" cy="657061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поступления налоговых и неналоговых доходов в бюджет </a:t>
            </a:r>
            <a:b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Беринговский</a:t>
            </a: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2018г.</a:t>
            </a:r>
            <a:b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80161"/>
              </p:ext>
            </p:extLst>
          </p:nvPr>
        </p:nvGraphicFramePr>
        <p:xfrm>
          <a:off x="132617" y="1600197"/>
          <a:ext cx="11826893" cy="2790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5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поступление 2017 года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1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1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 том числе: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6 339,0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6 955,4</a:t>
                      </a:r>
                      <a:endParaRPr lang="ru-RU" sz="11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616,4</a:t>
                      </a:r>
                      <a:endParaRPr lang="ru-RU" sz="11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100" i="1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6 193,6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6 850,4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656,8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i="1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-4,5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  <a:endParaRPr lang="ru-RU" sz="1100" i="1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126,2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-21,2</a:t>
                      </a:r>
                      <a:endParaRPr lang="ru-RU" sz="1100" i="1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  <a:endParaRPr lang="ru-RU" sz="1100" i="1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100" i="1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i="1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-14,7</a:t>
                      </a:r>
                      <a:endParaRPr lang="ru-RU" sz="1100" i="1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 том числе: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-57,3</a:t>
                      </a:r>
                      <a:endParaRPr lang="ru-RU" sz="11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-44,1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-13,2</a:t>
                      </a:r>
                      <a:endParaRPr lang="ru-RU" sz="11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7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40000"/>
                <a:lumOff val="60000"/>
              </a:schemeClr>
            </a:gs>
            <a:gs pos="83000">
              <a:schemeClr val="accent3">
                <a:lumMod val="0"/>
                <a:lumOff val="100000"/>
              </a:schemeClr>
            </a:gs>
            <a:gs pos="98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7552"/>
            <a:ext cx="11349318" cy="63425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ОСНОВНОЙ ВИД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БЕЗВОЗМЕЗДНЫХ ПЕРЕЧИСЛЕНИЙ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17231"/>
            <a:ext cx="1016691" cy="12414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28713" y="1358681"/>
            <a:ext cx="9661114" cy="886978"/>
          </a:xfrm>
          <a:prstGeom prst="roundRect">
            <a:avLst/>
          </a:prstGeom>
          <a:gradFill>
            <a:gsLst>
              <a:gs pos="37000">
                <a:schemeClr val="accent1">
                  <a:lumMod val="40000"/>
                  <a:lumOff val="60000"/>
                </a:schemeClr>
              </a:gs>
              <a:gs pos="83000">
                <a:schemeClr val="accent3">
                  <a:lumMod val="0"/>
                  <a:lumOff val="100000"/>
                </a:schemeClr>
              </a:gs>
              <a:gs pos="98000">
                <a:srgbClr val="0066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73238"/>
              </p:ext>
            </p:extLst>
          </p:nvPr>
        </p:nvGraphicFramePr>
        <p:xfrm>
          <a:off x="282387" y="2541495"/>
          <a:ext cx="11524131" cy="418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059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Аналогия в семейном бюджете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32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(от лат.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Dotation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 – дар, пожертвование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опреде-ления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конкретной цели их использования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даете ребенку карманные деньги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79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(от лат. «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Subvenire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 – приходить на помощь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финанси-рование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«переданных» другим публично-правовым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образованиям полномочий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даете своему ребенку деньги и посылаете его в магазин купить продукты (по списку)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79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(от лат. «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Subsidium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 – поддержка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условиях долевого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других бюджетов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«добавляете» денег для того, чтобы ребенок купил себе новый телефон (а остальные он накопил сам)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4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4" y="443752"/>
            <a:ext cx="10234312" cy="64142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на 2018 год</a:t>
            </a:r>
            <a:b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731" b="4945"/>
          <a:stretch/>
        </p:blipFill>
        <p:spPr>
          <a:xfrm>
            <a:off x="10942819" y="130109"/>
            <a:ext cx="1016691" cy="124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" y="117231"/>
            <a:ext cx="996096" cy="12414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54386"/>
              </p:ext>
            </p:extLst>
          </p:nvPr>
        </p:nvGraphicFramePr>
        <p:xfrm>
          <a:off x="0" y="1329779"/>
          <a:ext cx="12192001" cy="5528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3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поступление 2017 года</a:t>
                      </a:r>
                      <a:endParaRPr lang="ru-RU" sz="14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4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числе:</a:t>
                      </a:r>
                      <a:endParaRPr lang="ru-RU" sz="16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32 088,4</a:t>
                      </a:r>
                      <a:endParaRPr lang="ru-RU" sz="16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7 862,1</a:t>
                      </a:r>
                      <a:endParaRPr lang="ru-RU" sz="16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- 24 226,3</a:t>
                      </a:r>
                      <a:endParaRPr lang="ru-RU" sz="16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425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поселений на выравнивание бюджетной обеспеченности 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6 015,3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2 533,1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-3 482,2</a:t>
                      </a:r>
                      <a:endParaRPr lang="ru-RU" sz="1600" i="1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поселений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270,3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600" i="1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425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трансферты, передаваемые бюджетам поселений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25 803,1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5 036,0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-20 767,1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85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+0,3</a:t>
                      </a:r>
                      <a:endParaRPr lang="ru-RU" sz="1600" i="1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 ДОХОДОВ: </a:t>
                      </a:r>
                      <a:endParaRPr lang="ru-RU" sz="16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38 504,7</a:t>
                      </a:r>
                      <a:endParaRPr lang="ru-RU" sz="16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14 837,5</a:t>
                      </a:r>
                      <a:endParaRPr lang="ru-RU" sz="16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-23 667,2</a:t>
                      </a:r>
                      <a:endParaRPr lang="ru-RU" sz="16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4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7548</TotalTime>
  <Words>2041</Words>
  <Application>Microsoft Office PowerPoint</Application>
  <PresentationFormat>Широкоэкранный</PresentationFormat>
  <Paragraphs>804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Trebuchet MS</vt:lpstr>
      <vt:lpstr>Wingdings</vt:lpstr>
      <vt:lpstr>Wingdings 3</vt:lpstr>
      <vt:lpstr>Грань</vt:lpstr>
      <vt:lpstr>БЮДЖЕТ ДЛЯ ГРАЖДАН  (на основе решения Совета депутатов   «О бюджете городского поселения Беринговский на 2018 год»)</vt:lpstr>
      <vt:lpstr>Презентация PowerPoint</vt:lpstr>
      <vt:lpstr>Термины</vt:lpstr>
      <vt:lpstr>Презентация PowerPoint</vt:lpstr>
      <vt:lpstr>Доходы бюджета городского поселения Беринговский</vt:lpstr>
      <vt:lpstr>Структура общего объема доходов  бюджета  городского поселения Беринговский           </vt:lpstr>
      <vt:lpstr>Объем поступления налоговых и неналоговых доходов в бюджет  городского поселения Беринговский на 2018г.   </vt:lpstr>
      <vt:lpstr>МЕЖБЮДЖЕТНЫЕ ТРАНСФЕРТЫ – ОСНОВНОЙ ВИД  БЕЗВОЗМЕЗДНЫХ ПЕРЕЧИСЛЕНИЙ     </vt:lpstr>
      <vt:lpstr>Объем безвозмездных поступлений на 2018 год     </vt:lpstr>
      <vt:lpstr>Основные задачи бюджетной политики городского поселения Беринговский на 2018 год    </vt:lpstr>
      <vt:lpstr>Бюджетный процесс – ежегодное  формирование и исполнение бюджета  </vt:lpstr>
      <vt:lpstr>Базовые приоритеты при формировании расходов  бюджета городского поселения Беринговский на 2018 год   </vt:lpstr>
      <vt:lpstr>Динамика расходов бюджета  городского поселения Беринговский </vt:lpstr>
      <vt:lpstr>Расходы бюджета  городского поселения Беринговский  При формировании бюджета поселения на 2018 год учтена государственная политика Российской Федерации, целью которой является обеспечение устойчивости бюджетной системы и исполнение принятых обязательств наиболее эффективным способом.  Бюджет поселения на предстоящий год является программным, как и в текущем году, сформирован на основе муниципальных программ поселения, охватывающих основные сферы (направления) деятельности органов исполнительной власти.  Объем и структура расходов бюджета на реализацию муниципальных программ и непрограммных направлений деятельности на 2018 год сформированы на основе консервативного прогноза доходных источников бюджета. Доля «программных» расходов составляет 53,9 % от общего объёма расходов.  В целом расходы бюджета поселения прогнозируются в объёме  14 837,5 тыс. рублей.</vt:lpstr>
      <vt:lpstr>Как классифицируются расходы бюджета?</vt:lpstr>
      <vt:lpstr>  </vt:lpstr>
      <vt:lpstr>  </vt:lpstr>
      <vt:lpstr>  </vt:lpstr>
      <vt:lpstr>Презентация PowerPoint</vt:lpstr>
      <vt:lpstr>Презентация PowerPoint</vt:lpstr>
      <vt:lpstr>Структура муниципального долга на 2018 год </vt:lpstr>
      <vt:lpstr>  Демографические показатели  городского поселения Беринговский    </vt:lpstr>
      <vt:lpstr>ПОКАЗАТЕЛИ социально-экономического развития городского поселения Беринговский  </vt:lpstr>
      <vt:lpstr>ПОКАЗАТЕЛИ социально-экономического развития городского поселения Беринговский  </vt:lpstr>
      <vt:lpstr>Контактная информация для граждан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(на основе решения Совета депутатов   "О бюджете Анадырского муниципального района на 2018 год")</dc:title>
  <dc:creator>Сидельникова Е.В.</dc:creator>
  <cp:lastModifiedBy>Юлия Рыжкова</cp:lastModifiedBy>
  <cp:revision>200</cp:revision>
  <cp:lastPrinted>2017-11-27T08:45:22Z</cp:lastPrinted>
  <dcterms:created xsi:type="dcterms:W3CDTF">2017-11-22T04:25:54Z</dcterms:created>
  <dcterms:modified xsi:type="dcterms:W3CDTF">2017-12-28T06:58:58Z</dcterms:modified>
</cp:coreProperties>
</file>