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9" r:id="rId1"/>
  </p:sldMasterIdLst>
  <p:sldIdLst>
    <p:sldId id="256" r:id="rId2"/>
    <p:sldId id="276" r:id="rId3"/>
    <p:sldId id="274" r:id="rId4"/>
    <p:sldId id="260" r:id="rId5"/>
    <p:sldId id="262" r:id="rId6"/>
    <p:sldId id="278" r:id="rId7"/>
    <p:sldId id="266" r:id="rId8"/>
    <p:sldId id="280" r:id="rId9"/>
    <p:sldId id="279" r:id="rId10"/>
    <p:sldId id="268" r:id="rId11"/>
    <p:sldId id="269" r:id="rId12"/>
    <p:sldId id="270" r:id="rId13"/>
    <p:sldId id="271" r:id="rId14"/>
    <p:sldId id="285" r:id="rId15"/>
    <p:sldId id="286" r:id="rId16"/>
    <p:sldId id="292" r:id="rId17"/>
    <p:sldId id="293" r:id="rId18"/>
    <p:sldId id="317" r:id="rId19"/>
    <p:sldId id="307" r:id="rId20"/>
    <p:sldId id="309" r:id="rId21"/>
    <p:sldId id="314" r:id="rId22"/>
    <p:sldId id="310" r:id="rId23"/>
    <p:sldId id="316" r:id="rId24"/>
    <p:sldId id="308" r:id="rId25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дельникова Е.В." initials="СЕ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660066"/>
    <a:srgbClr val="996633"/>
    <a:srgbClr val="FFFF99"/>
    <a:srgbClr val="FFFF00"/>
    <a:srgbClr val="0000FF"/>
    <a:srgbClr val="9900CC"/>
    <a:srgbClr val="FF33CC"/>
    <a:srgbClr val="FF99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7172" autoAdjust="0"/>
  </p:normalViewPr>
  <p:slideViewPr>
    <p:cSldViewPr snapToGrid="0">
      <p:cViewPr varScale="1">
        <p:scale>
          <a:sx n="106" d="100"/>
          <a:sy n="106" d="100"/>
        </p:scale>
        <p:origin x="28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</a:p>
          <a:p>
            <a:pPr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32816601049869"/>
          <c:y val="2.96296296296296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75"/>
      <c:rotY val="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5184377855612055E-2"/>
          <c:y val="0.71943525809273845"/>
          <c:w val="4.7315694938017148E-2"/>
          <c:h val="2.3725430154564013E-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Муниципальная программа «Развитие территории муниципального образования городское поселение Угольные Копи на 2017-2019 годы» объем ассигований - 37 803,8 тыс.рублей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cat>
            <c:strRef>
              <c:f>Лист1!$A$2:$A$4</c:f>
              <c:strCache>
                <c:ptCount val="3"/>
                <c:pt idx="0">
                  <c:v>Подпрограмма «Дорожное хозяйство»</c:v>
                </c:pt>
                <c:pt idx="1">
                  <c:v>Подпрограмма «Жилищно-коммунальное хозяйство»</c:v>
                </c:pt>
                <c:pt idx="2">
                  <c:v>Подпрограмма «Обеспечение санитарного содержания и благоустройство территории городского поселения Угольные Копи»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10D-4980-A7B2-104012091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27000"/>
      </a:blip>
      <a:srcRect/>
      <a:stretch>
        <a:fillRect/>
      </a:stretch>
    </a:blip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6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4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92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918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375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55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77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0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65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4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0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9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4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jpg"/><Relationship Id="rId7" Type="http://schemas.openxmlformats.org/officeDocument/2006/relationships/image" Target="../media/image17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Relationship Id="rId9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7122" y="3856860"/>
            <a:ext cx="12191999" cy="2299063"/>
          </a:xfrm>
          <a:noFill/>
          <a:scene3d>
            <a:camera prst="perspectiveRight"/>
            <a:lightRig rig="threePt" dir="t"/>
          </a:scene3d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B w="38100" h="38100" prst="relaxedInset"/>
            </a:sp3d>
          </a:bodyPr>
          <a:lstStyle/>
          <a:p>
            <a:pPr algn="ctr"/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</a:t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(разработан на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20.12.2022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внесении изменений в решение Совета депутатов городского поселения Беринговский от 17 декабря 2021 № 173</a:t>
            </a: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7030A0">
                    <a:alpha val="66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городского поселения Беринговский на 2022 год»)</a:t>
            </a:r>
            <a:endParaRPr lang="ru-RU" sz="2800" b="1" dirty="0">
              <a:solidFill>
                <a:srgbClr val="7030A0">
                  <a:alpha val="66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78606" y="12147888"/>
            <a:ext cx="128165" cy="254158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46561" y="117231"/>
            <a:ext cx="1016691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6" y="116347"/>
            <a:ext cx="4069600" cy="1794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508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2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73422"/>
            <a:ext cx="12059384" cy="658457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политики 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87343" y="1484761"/>
            <a:ext cx="284162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расходов бюджета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04204" y="3035867"/>
            <a:ext cx="2608729" cy="11245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инвестиционного климата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4762" y="3847226"/>
            <a:ext cx="3108063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собственных доходов бюджета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19519" y="5256126"/>
            <a:ext cx="36460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бюджета  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519519" y="1484761"/>
            <a:ext cx="3188806" cy="1209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населения  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" y="5057198"/>
            <a:ext cx="2799803" cy="1776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19" y="2879676"/>
            <a:ext cx="3319731" cy="23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1429597"/>
            <a:ext cx="2356389" cy="18204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88" y="4300819"/>
            <a:ext cx="4803387" cy="25323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" y="1429597"/>
            <a:ext cx="339744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69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616" y="242047"/>
            <a:ext cx="11826894" cy="661595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– ежегодное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исполнение бюджета</a:t>
            </a:r>
            <a: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бюджета на очередной год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 местного самоуправления)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проекта бюджета очередного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 на очередной год (Совет депутатов)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бюджета в текущем  году (Администрация, финансовые органы)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отчета об исполнении бюджета предыдущего года (орган местного самоуправления)</a:t>
            </a:r>
          </a:p>
          <a:p>
            <a:pPr algn="just"/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отчета об исполнении бюджета предыдущего года (</a:t>
            </a:r>
            <a:r>
              <a:rPr lang="ru-RU" sz="24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</a:t>
            </a:r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667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2970"/>
            <a:ext cx="12192000" cy="6858000"/>
          </a:xfr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приоритеты при формировании расходов 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городского поселения Беринговский</a:t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015" y="1339168"/>
            <a:ext cx="11695969" cy="5382088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майских Указов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Дальнейшая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принципа формирования бюджетов на основе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</a:t>
            </a: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endParaRPr lang="ru-RU" sz="2800" b="1" dirty="0" smtClean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2800" b="1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муниципальных закупок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73153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40000">
              <a:schemeClr val="accent2">
                <a:lumMod val="40000"/>
                <a:lumOff val="60000"/>
              </a:schemeClr>
            </a:gs>
            <a:gs pos="41000">
              <a:schemeClr val="accent1">
                <a:lumMod val="0"/>
                <a:lumOff val="100000"/>
              </a:schemeClr>
            </a:gs>
            <a:gs pos="82000">
              <a:schemeClr val="accent2">
                <a:lumMod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3" y="128954"/>
            <a:ext cx="9814106" cy="43375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3200" b="1" dirty="0" err="1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2170146"/>
              </p:ext>
            </p:extLst>
          </p:nvPr>
        </p:nvGraphicFramePr>
        <p:xfrm>
          <a:off x="783769" y="1628504"/>
          <a:ext cx="10554790" cy="3795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37168"/>
                <a:gridCol w="942072"/>
                <a:gridCol w="1797678"/>
                <a:gridCol w="1638936"/>
                <a:gridCol w="1638936"/>
              </a:tblGrid>
              <a:tr h="1061881">
                <a:tc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</a:t>
                      </a:r>
                      <a:endParaRPr lang="ru-RU" sz="1100" b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 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164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РАСХОДОВ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i="0" u="none" strike="noStrike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</a:rPr>
                        <a:t>62 262,5</a:t>
                      </a:r>
                      <a:endParaRPr lang="ru-RU" sz="1800" b="1" i="0" u="none" strike="noStrike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24 268,5</a:t>
                      </a:r>
                      <a:endParaRPr lang="ru-RU" sz="11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9 106,6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07921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806,0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3 958,2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3 152,2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6 640,5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20 909,8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269,3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53960">
                <a:tc>
                  <a:txBody>
                    <a:bodyPr/>
                    <a:lstStyle/>
                    <a:p>
                      <a:pPr marL="21590" algn="l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ru-RU" sz="1100" b="1" i="1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21 040,1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252,6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2 212,5</a:t>
                      </a:r>
                      <a:endParaRPr lang="ru-RU" sz="1100" b="1" i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6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84000">
              <a:schemeClr val="accent1">
                <a:lumMod val="0"/>
                <a:lumOff val="100000"/>
              </a:schemeClr>
            </a:gs>
            <a:gs pos="76000">
              <a:schemeClr val="accent1">
                <a:lumMod val="0"/>
                <a:lumOff val="100000"/>
              </a:schemeClr>
            </a:gs>
            <a:gs pos="15000">
              <a:schemeClr val="accent2">
                <a:lumMod val="60000"/>
                <a:lumOff val="4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18149"/>
            <a:ext cx="9952812" cy="57863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классифицируются расходы бюджета?</a:t>
            </a:r>
            <a:endParaRPr lang="ru-RU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81524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358681"/>
            <a:ext cx="12192000" cy="5499319"/>
          </a:xfrm>
          <a:prstGeom prst="rect">
            <a:avLst/>
          </a:prstGeom>
          <a:noFill/>
          <a:ln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выплачиваемые из бюджетов денежные средства.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городского поселения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классификации расходов бюджета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" y="3886200"/>
            <a:ext cx="1747285" cy="1758239"/>
          </a:xfrm>
          <a:prstGeom prst="rect">
            <a:avLst/>
          </a:prstGeom>
          <a:noFill/>
          <a:effectLst>
            <a:softEdge rad="2032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162" y="4259264"/>
            <a:ext cx="2341842" cy="1428867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57" y="2605941"/>
            <a:ext cx="2943558" cy="1904057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670" y="4263676"/>
            <a:ext cx="2514752" cy="1575871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19764" y="6232196"/>
            <a:ext cx="2022438" cy="383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77254" y="5654268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114039" y="6259801"/>
            <a:ext cx="2022438" cy="2581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44307" y="5065128"/>
            <a:ext cx="2022438" cy="4328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56618" y="6143169"/>
            <a:ext cx="2022438" cy="494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безопасность и правоохранительная деятельность»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>
            <a:stCxn id="7" idx="2"/>
          </p:cNvCxnSpPr>
          <p:nvPr/>
        </p:nvCxnSpPr>
        <p:spPr>
          <a:xfrm flipH="1">
            <a:off x="923813" y="5644439"/>
            <a:ext cx="1" cy="461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105118" y="5695074"/>
            <a:ext cx="0" cy="364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088473" y="5281554"/>
            <a:ext cx="0" cy="338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8552960" y="5820710"/>
            <a:ext cx="11202" cy="396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11" idx="2"/>
          </p:cNvCxnSpPr>
          <p:nvPr/>
        </p:nvCxnSpPr>
        <p:spPr>
          <a:xfrm>
            <a:off x="10626436" y="4509998"/>
            <a:ext cx="0" cy="4902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12098215" y="4108340"/>
            <a:ext cx="0" cy="17838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Рисунок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73" y="3842825"/>
            <a:ext cx="2591285" cy="1460542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1992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2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«Общегосударственные вопросы»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664" y="1358681"/>
            <a:ext cx="1091565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«Общегосударственные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предусматриваются расходы в объёме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696,8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высшего должностного лица субъекта Российской Федерации и муниципального образования»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129,8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оплаты труда Главы муниципального образования определён с учётом индексации установленного оклада 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681,4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на обеспечение деятельности местных администраций и соответствующих аппаратов, фонд оплаты труда заместителю Главы поселения и техническому персоналу определён с учётом индексации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окладов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 октября 2022 года на 4,0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«Обеспечение проведения выборов и  референдумов»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398,6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включает в себя расходы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152,8 тыс. рублей проведение выборов Главы поселения;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245,8 тыс.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 в Совет депутатов;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«Другие общегосударственные вопросы»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487,0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себя: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исполнения отдельных обязательств муниципального образования;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227 ,8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счёт реализации мероприятий подпрограммы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 муниципальной программы «Развитие территории муниципального образования городское поселение Беринговский» на содержание пустующих помещений.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0351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0520" y="252319"/>
            <a:ext cx="9499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оборона», «Национальная безопасность и правоохранительная деятельность», «Национальная экономика»</a:t>
            </a:r>
            <a:endParaRPr lang="ru-RU" sz="20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51" y="1213061"/>
            <a:ext cx="11783159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оборона»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подразделу «Мобилизационная и вневойсковая подготовка»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445,1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«осуществление полномочий по первичному воинскому учёту» определена в соответствии с информацией о количестве граждан, состоявших на воинском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учёте.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по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«Национальная безопасность и правоохранительная деятельность»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подразделу «Защита населения и территории от чрезвычайных ситуаций природного и техногенного характера, пожарная безопасность» сформированы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3 958,2 тыс. рублей,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 на ремонт разрушенного ураганом фасада по ул. Мандрикова 5, Шахтная 13.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разделе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«Национальная экономика»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бюджетные ассигнования планируются в объёме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20 909,8 тыс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реализации мероприятий подпрограммы «Дорожное хозяйство» муниципальной программы «Развитие территории муниципального образования городское поселение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которая включает в себя: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181,8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– расходы на строительство, реконструкцию, капитальный ремонт, ремонт и содержание действующей сети автомобильных дорог общего пользования, местного значения и искусственных сооружений на них;</a:t>
            </a:r>
          </a:p>
          <a:p>
            <a:pPr indent="457200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1 728,0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пассажирские перевозки автомобильным транспортом общего пользования по социально-значимым муниципальным 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маршрутам.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6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0520" y="145918"/>
            <a:ext cx="9499400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21224" y="252319"/>
            <a:ext cx="88320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«Жилищно-коммунальное хозяйство»</a:t>
            </a:r>
            <a:endParaRPr lang="ru-RU" sz="1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3648" y="1358681"/>
            <a:ext cx="1166423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 «Жилищно-коммунальное хозяйство»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предусматриваются расходы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252,6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том числе:</a:t>
            </a: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«Жилищное хозяйство»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предусмотрены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414,9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реализацию мероприятий подпрограммы «Жилищно-коммунальное хозяйство» муниципальной программы «Развитие территории муниципального образования городское поселение Беринговский», которая включает в себя расходы: 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3 986,1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- расходы на проведение капитального и текущего ремонта муниципального жилищного фонда за счёт средств районного бюджета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018,1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уплату взносов по капитальному ремонту НКО «Региональный оператор Фонд капитального ремонта», за счёт средств районного бюджета;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6 410,7 тыс. рублей на ремонт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</a:p>
          <a:p>
            <a:pPr indent="457200"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«Благоустройство» расходы предусмотрены в 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981,9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588,8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уличное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393,9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на проведение мероприятий по содержанию территории муниципального образования, включая расходы на содержание мест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захоронения;</a:t>
            </a:r>
          </a:p>
          <a:p>
            <a:pPr indent="457200"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6 999,2 тыс. рублей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благоустройство общественных территорий городского поселения Беринговский;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«Другие вопросы в области жилищно-коммунального хозяйства» предусмотрены расходы на предоставление субсидий на возмещение специализированным службам по вопросам похоронного дела стоимости услуг по погребению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объёме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855,8 тыс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65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89495459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36065"/>
              </p:ext>
            </p:extLst>
          </p:nvPr>
        </p:nvGraphicFramePr>
        <p:xfrm>
          <a:off x="281164" y="1234867"/>
          <a:ext cx="11543875" cy="5396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3887">
                  <a:extLst>
                    <a:ext uri="{9D8B030D-6E8A-4147-A177-3AD203B41FA5}">
                      <a16:colId xmlns="" xmlns:a16="http://schemas.microsoft.com/office/drawing/2014/main" val="1920770619"/>
                    </a:ext>
                  </a:extLst>
                </a:gridCol>
                <a:gridCol w="1909988">
                  <a:extLst>
                    <a:ext uri="{9D8B030D-6E8A-4147-A177-3AD203B41FA5}">
                      <a16:colId xmlns="" xmlns:a16="http://schemas.microsoft.com/office/drawing/2014/main" val="1013163909"/>
                    </a:ext>
                  </a:extLst>
                </a:gridCol>
              </a:tblGrid>
              <a:tr h="426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- всего 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54483047"/>
                  </a:ext>
                </a:extLst>
              </a:tr>
              <a:tr h="7037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</a:t>
                      </a:r>
                      <a:r>
                        <a:rPr lang="ru-RU" sz="19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территории муниципального образования городское поселение Беринговский на 2020-2022 годы»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 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493,4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30682480"/>
                  </a:ext>
                </a:extLst>
              </a:tr>
              <a:tr h="4012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«Дорожное хозяйство»</a:t>
                      </a:r>
                      <a:endParaRPr lang="ru-RU" sz="1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19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498,6</a:t>
                      </a:r>
                      <a:endParaRPr lang="ru-RU" sz="19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58794317"/>
                  </a:ext>
                </a:extLst>
              </a:tr>
              <a:tr h="2698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автомобильных дорог»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181,8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15611531"/>
                  </a:ext>
                </a:extLst>
              </a:tr>
              <a:tr h="3201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 освещения улиц»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588,8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27010824"/>
                  </a:ext>
                </a:extLst>
              </a:tr>
              <a:tr h="3053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«Отдельные мероприятия в области автомобильного транспорта»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1 728,0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57974978"/>
                  </a:ext>
                </a:extLst>
              </a:tr>
              <a:tr h="344444"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«Жилищно-коммунальное хозяйство»</a:t>
                      </a:r>
                      <a:endParaRPr kumimoji="0" lang="ru-RU" sz="1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600,9</a:t>
                      </a:r>
                      <a:endParaRPr lang="ru-RU" sz="19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6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 муниципального имущества»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3 986,1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«Капитальный ремонт общего имущества собственников помещений в многоквартирных домах»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018,1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«Содержание пустующих помещений»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227,8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01600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«Ремонт муниципального</a:t>
                      </a:r>
                      <a:r>
                        <a:rPr lang="ru-RU" sz="19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имущества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10 368,9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Подпрограмма «Обеспечение санитарного содержания и благоустройство территории городского поселения </a:t>
                      </a:r>
                      <a:r>
                        <a:rPr lang="ru-RU" sz="1900" b="1" i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Беринговский</a:t>
                      </a:r>
                      <a:r>
                        <a:rPr lang="ru-RU" sz="1900" b="1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9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900" b="1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393,9</a:t>
                      </a:r>
                      <a:endParaRPr lang="ru-RU" sz="1900" b="1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«Организация</a:t>
                      </a:r>
                      <a:r>
                        <a:rPr lang="ru-RU" sz="1900" b="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и содержание мест захоронения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Основное мероприятие «Прочее благоустройство» 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9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243,9</a:t>
                      </a:r>
                      <a:endParaRPr lang="ru-RU" sz="19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5992" marR="25992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7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74468"/>
            <a:ext cx="9814107" cy="639847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муниципального долга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39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13818"/>
              </p:ext>
            </p:extLst>
          </p:nvPr>
        </p:nvGraphicFramePr>
        <p:xfrm>
          <a:off x="630664" y="1566262"/>
          <a:ext cx="11068048" cy="24309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6472"/>
                <a:gridCol w="2308558"/>
                <a:gridCol w="2031624"/>
                <a:gridCol w="1761672"/>
                <a:gridCol w="2309722"/>
              </a:tblGrid>
              <a:tr h="11290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Обязательства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привлечения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погашения в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году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объем заимствований</a:t>
                      </a:r>
                      <a:b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1 января </a:t>
                      </a:r>
                      <a:r>
                        <a:rPr lang="ru-RU" sz="20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06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заимствований, всего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2939" y="4050518"/>
            <a:ext cx="11369675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ru-RU" altLang="ru-RU" sz="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indent="0" algn="ctr" eaLnBrk="1" fontAlgn="base" hangingPunct="1">
              <a:lnSpc>
                <a:spcPct val="100000"/>
              </a:lnSpc>
              <a:spcAft>
                <a:spcPct val="0"/>
              </a:spcAft>
              <a:buClrTx/>
              <a:buSzTx/>
              <a:tabLst/>
            </a:pPr>
            <a:r>
              <a:rPr lang="ru-RU" alt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Источники финансирования дефицита бюджета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Бюджет городского поселения Беринговский на 2022 год 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планируется сбалансированным.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14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86" y="5616550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71773" y="5616550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9971"/>
              </p:ext>
            </p:extLst>
          </p:nvPr>
        </p:nvGraphicFramePr>
        <p:xfrm>
          <a:off x="428832" y="2431953"/>
          <a:ext cx="11582193" cy="1905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7772"/>
                <a:gridCol w="2146995"/>
                <a:gridCol w="1192588"/>
                <a:gridCol w="1192588"/>
                <a:gridCol w="1442250"/>
              </a:tblGrid>
              <a:tr h="63481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отчёт 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</a:t>
                      </a:r>
                      <a:endParaRPr lang="ru-RU" sz="20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99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533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населения, всего 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1084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1 </a:t>
                      </a: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080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15130"/>
              </p:ext>
            </p:extLst>
          </p:nvPr>
        </p:nvGraphicFramePr>
        <p:xfrm>
          <a:off x="428832" y="4337284"/>
          <a:ext cx="11582192" cy="819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5600491"/>
                <a:gridCol w="2171700"/>
                <a:gridCol w="1190625"/>
                <a:gridCol w="1181100"/>
                <a:gridCol w="1438276"/>
              </a:tblGrid>
              <a:tr h="819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экономически активного населения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человек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656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 CYR" panose="02020603050405020304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chemeClr val="tx1"/>
                          </a:solidFill>
                          <a:effectLst/>
                          <a:latin typeface="Times New Roman CYR" panose="02020603050405020304" pitchFamily="18" charset="0"/>
                          <a:ea typeface="Times New Roman" panose="02020603050405020304" pitchFamily="18" charset="0"/>
                          <a:cs typeface="+mn-cs"/>
                        </a:rPr>
                        <a:t>660</a:t>
                      </a: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79738"/>
              </p:ext>
            </p:extLst>
          </p:nvPr>
        </p:nvGraphicFramePr>
        <p:xfrm>
          <a:off x="123825" y="1371603"/>
          <a:ext cx="10698055" cy="54013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796"/>
                <a:gridCol w="4738642"/>
                <a:gridCol w="1200017"/>
                <a:gridCol w="2175411"/>
                <a:gridCol w="1873189"/>
              </a:tblGrid>
              <a:tr h="5953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3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городских населенных пунктов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Территория поселения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580,0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78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розничной торговли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предприятий общественного питания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34963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Финансовые показатели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13 162,2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429,5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321,9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44 039,4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37 994,0</a:t>
                      </a: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62 262,5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Дефицит(-) бюджета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843,3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-1 440,9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28946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предприятий бытового обслуживания населения 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Предприятия бытового обслуживания населения, всего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508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 по видам услуг: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обуви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646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ремонт сложной бытовой техники и автомобилей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427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услуги парикмахерских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075" marR="59075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61984"/>
              </p:ext>
            </p:extLst>
          </p:nvPr>
        </p:nvGraphicFramePr>
        <p:xfrm>
          <a:off x="132616" y="1306267"/>
          <a:ext cx="11079881" cy="53342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3394"/>
                <a:gridCol w="4755965"/>
                <a:gridCol w="1659959"/>
                <a:gridCol w="1935332"/>
                <a:gridCol w="2015231"/>
              </a:tblGrid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жилищного фонда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площадь жилищного фонда, всего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42 000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 жилищного фонда: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4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Водопроводом с холодным водоснабжением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Горячим водоснабжением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Водоотведением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Центральным отоплением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Электроэнергия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458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коммунального хозяйства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Котельные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Протяженность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водопроводной сети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км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11,7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полигонов для ТБО (свалок)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80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мест захоронений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2391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банно-прачечного хозяйства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Бани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751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в них мест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5307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образования  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51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дошкольных учреждений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22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детей, посещающих дошкольные учреждения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02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педагогических работников дошкольных учреждений 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57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дневных общеобразовательных школ  всего: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учащихся в общеобразовательных учреждениях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1533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преподавателей общеобразовательных школ 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35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964" marR="53964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5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53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>
            <a:alphaModFix amt="38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231354"/>
            <a:ext cx="9814107" cy="654158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городского поселения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745239"/>
              </p:ext>
            </p:extLst>
          </p:nvPr>
        </p:nvGraphicFramePr>
        <p:xfrm>
          <a:off x="132616" y="1358679"/>
          <a:ext cx="11239679" cy="54142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2045"/>
                <a:gridCol w="5121133"/>
                <a:gridCol w="1198486"/>
                <a:gridCol w="2388093"/>
                <a:gridCol w="1819922"/>
              </a:tblGrid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здравоохранения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Участковая больница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всех специалистов, в т.ч.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017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среднего медицинского персонала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665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правоохранительной деятельности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725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участковых уполномоченных сотрудников милиции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57849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спорта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66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спортивных сооружений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54000"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Плоскостные спортивные сооружения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3535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 культуры  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Дома культуры, клубы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Библиотеки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Музеи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9144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Производство важнейших видов продукции в натуральном выражении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Хлеб и хлебобулочные изделия 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тонн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42,5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43,0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862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Уголь (отгрузка)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Тыс.тонн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792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850</a:t>
                      </a:r>
                      <a:endParaRPr lang="ru-RU" sz="1400" b="1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7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712" y="341524"/>
            <a:ext cx="9814107" cy="6431416"/>
          </a:xfrm>
          <a:effectLst>
            <a:softEdge rad="0"/>
          </a:effectLst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для граждан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-328614" y="2047876"/>
            <a:ext cx="12288124" cy="47250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«Бюджет для граждан» размещена на официальном сайте Администрации городского поселения Беринговский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«Интернет» 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интересующим вопросам обращаться: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финансов, экономики и имущественных отношений Администрации Анадырского муниципального района: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Анадырь, улица Южная, дом 15, кабинет 209, 2-й этаж.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 понедельника по четверг с 9-00 до 17-45, пятница с 9-00 до 17-30, обеденный перерыв с 13-00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14-30.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приема граждан: ежедневно, с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15-00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17-00</a:t>
            </a: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Эл.почта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hamchenko@anareg.ru</a:t>
            </a:r>
            <a:endParaRPr lang="ru-RU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 для предложений: 8-42722-6-48-16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0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95000" y="737956"/>
            <a:ext cx="8596668" cy="79545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</a:t>
            </a:r>
            <a:endParaRPr lang="ru-RU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0" y="2241657"/>
            <a:ext cx="12059384" cy="4208839"/>
          </a:xfrm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 денежные средства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расходов бюджета над его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</a:t>
            </a:r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должен соответствовать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объему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  <a:p>
            <a:r>
              <a:rPr lang="ru-RU" sz="2400" b="1" i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доходов над расходами</a:t>
            </a:r>
          </a:p>
          <a:p>
            <a:r>
              <a:rPr lang="ru-RU" sz="2400" b="1" i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обязательства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расходные обязательства, подлежащие </a:t>
            </a:r>
            <a:endParaRPr lang="ru-RU" sz="2400" b="1" dirty="0" smtClean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исполнению </a:t>
            </a:r>
            <a:r>
              <a:rPr lang="ru-RU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соответствующем финансовом </a:t>
            </a:r>
            <a:r>
              <a:rPr lang="ru-RU" sz="2400" b="1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endParaRPr lang="ru-RU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3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7492" y="2114550"/>
            <a:ext cx="2619386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семей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20188" y="3543486"/>
            <a:ext cx="27051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(местные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40318" y="4089601"/>
            <a:ext cx="3486150" cy="20955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Российской Федерации (региональные бюджеты территориальных фондов обязательного медицинского страхования)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340135" y="1795708"/>
            <a:ext cx="2619375" cy="12382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организаций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13763" y="2114550"/>
            <a:ext cx="4385519" cy="10781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публично-правовых образований: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264" y="3963976"/>
            <a:ext cx="2590800" cy="23050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(федеральный бюджет, бюджеты государственных внебюджетных фондов Российской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5194237" y="1467814"/>
            <a:ext cx="580595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8159014">
            <a:off x="2493064" y="1179888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2499203">
            <a:off x="8287569" y="113870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758906">
            <a:off x="8203840" y="3499306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8159014">
            <a:off x="2680200" y="3640039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rot="5400000">
            <a:off x="5165762" y="3368173"/>
            <a:ext cx="742950" cy="5524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5457" y="214736"/>
            <a:ext cx="7105650" cy="8841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бывают бюджеты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47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3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7750" y="228228"/>
            <a:ext cx="9286349" cy="74295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городского поселения </a:t>
            </a:r>
            <a:r>
              <a:rPr lang="ru-RU" sz="28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Беринговский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Блок-схема: карточка 2"/>
          <p:cNvSpPr/>
          <p:nvPr/>
        </p:nvSpPr>
        <p:spPr>
          <a:xfrm>
            <a:off x="808893" y="1258763"/>
            <a:ext cx="2825262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800" y="2194048"/>
            <a:ext cx="2825261" cy="42291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налог на вмененный доход;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связи с применением патентной системы налогообложения;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имущество физических лиц;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Земельный налог;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 и перерасчеты по отмененным налогам, сборам и иным обязательным платежам.</a:t>
            </a:r>
          </a:p>
          <a:p>
            <a:pPr algn="just"/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Блок-схема: карточка 4"/>
          <p:cNvSpPr/>
          <p:nvPr/>
        </p:nvSpPr>
        <p:spPr>
          <a:xfrm>
            <a:off x="4255071" y="1258763"/>
            <a:ext cx="2872560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Блок-схема: карточка 5"/>
          <p:cNvSpPr/>
          <p:nvPr/>
        </p:nvSpPr>
        <p:spPr>
          <a:xfrm>
            <a:off x="7585473" y="1233120"/>
            <a:ext cx="2918403" cy="647700"/>
          </a:xfrm>
          <a:prstGeom prst="flowChartPunchedCar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4155" y="2207162"/>
            <a:ext cx="2872560" cy="453390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других пошлин и сборов, установленных законодательством Российской Федерации: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пошлина;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сдачи в аренду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перечисления части прибыли муниципальных унитарных предприятий;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оказания платных услуг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реализации имущества и земельных участков;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Штрафы;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неналоговые доходы.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27631" y="2196238"/>
            <a:ext cx="2918405" cy="128660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71" y="3772622"/>
            <a:ext cx="5195639" cy="2968441"/>
          </a:xfrm>
          <a:prstGeom prst="rect">
            <a:avLst/>
          </a:prstGeom>
          <a:blipFill>
            <a:blip r:embed="rId2">
              <a:alphaModFix amt="64000"/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0867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02" y="316523"/>
            <a:ext cx="11432605" cy="642424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общего объема доходов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1002779" y="98055"/>
            <a:ext cx="1016691" cy="1241450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9055"/>
              </p:ext>
            </p:extLst>
          </p:nvPr>
        </p:nvGraphicFramePr>
        <p:xfrm>
          <a:off x="409304" y="1820090"/>
          <a:ext cx="11278604" cy="42759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68128"/>
                <a:gridCol w="1676286"/>
                <a:gridCol w="1436486"/>
                <a:gridCol w="1797704"/>
              </a:tblGrid>
              <a:tr h="18325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20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298,1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321,9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-107,6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44 039,4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793,8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108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ИТОГО ДОХОДОВ: 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38 837,3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821,6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984,3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8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7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1"/>
          <a:stretch/>
        </p:blipFill>
        <p:spPr>
          <a:xfrm>
            <a:off x="2211977" y="3661732"/>
            <a:ext cx="9980023" cy="3437784"/>
          </a:xfrm>
          <a:prstGeom prst="rect">
            <a:avLst/>
          </a:prstGeom>
          <a:solidFill>
            <a:schemeClr val="accent1">
              <a:alpha val="69000"/>
            </a:schemeClr>
          </a:solidFill>
          <a:effectLst>
            <a:softEdge rad="7239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287382"/>
            <a:ext cx="10234312" cy="6570618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поступления налоговых и неналоговых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200" b="1" dirty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Беринговский</a:t>
            </a:r>
            <a:b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31203"/>
              </p:ext>
            </p:extLst>
          </p:nvPr>
        </p:nvGraphicFramePr>
        <p:xfrm>
          <a:off x="132616" y="1277547"/>
          <a:ext cx="11920046" cy="3305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65104"/>
                <a:gridCol w="1899944"/>
                <a:gridCol w="1555054"/>
                <a:gridCol w="1899944"/>
              </a:tblGrid>
              <a:tr h="752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4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233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13 162,2</a:t>
                      </a:r>
                      <a:endParaRPr lang="ru-RU" sz="1800" b="1" kern="1200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460,3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298,1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12 732,6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</a:t>
                      </a:r>
                      <a:r>
                        <a:rPr lang="ru-RU" sz="10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b="1" dirty="0" smtClean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физических лиц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организаций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370,4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576,7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206,3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 с физических лиц</a:t>
                      </a:r>
                      <a:endParaRPr lang="ru-RU" sz="1000" b="1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2752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</a:t>
                      </a:r>
                      <a:endParaRPr lang="ru-RU" sz="11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429,5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321,9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800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-107,6</a:t>
                      </a:r>
                      <a:endParaRPr lang="ru-RU" sz="1800" b="1" dirty="0">
                        <a:solidFill>
                          <a:srgbClr val="8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253,3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236,6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-16,7</a:t>
                      </a:r>
                      <a:endParaRPr lang="ru-RU" sz="10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40,5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55,2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материальных и нематериальных активов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137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</a:t>
                      </a:r>
                      <a:r>
                        <a:rPr lang="ru-RU" sz="1400" b="1" baseline="0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ущерба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135,7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60066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-126,6</a:t>
                      </a:r>
                      <a:endParaRPr lang="ru-RU" sz="1400" b="1" dirty="0">
                        <a:solidFill>
                          <a:srgbClr val="66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72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chemeClr val="accent1">
                <a:lumMod val="40000"/>
                <a:lumOff val="60000"/>
              </a:schemeClr>
            </a:gs>
            <a:gs pos="83000">
              <a:schemeClr val="accent3">
                <a:lumMod val="0"/>
                <a:lumOff val="100000"/>
              </a:schemeClr>
            </a:gs>
            <a:gs pos="98000">
              <a:srgbClr val="00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7552"/>
            <a:ext cx="11349318" cy="634252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ОСНОВНОЙ ВИД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БЕЗВОЗМЕЗДНЫХ ПЕРЕЧИСЛЕНИЙ</a:t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17231"/>
            <a:ext cx="1016691" cy="12414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128713" y="1358681"/>
            <a:ext cx="9661114" cy="886978"/>
          </a:xfrm>
          <a:prstGeom prst="roundRect">
            <a:avLst/>
          </a:prstGeom>
          <a:gradFill>
            <a:gsLst>
              <a:gs pos="37000">
                <a:schemeClr val="accent1">
                  <a:lumMod val="40000"/>
                  <a:lumOff val="60000"/>
                </a:schemeClr>
              </a:gs>
              <a:gs pos="83000">
                <a:schemeClr val="accent3">
                  <a:lumMod val="0"/>
                  <a:lumOff val="100000"/>
                </a:schemeClr>
              </a:gs>
              <a:gs pos="98000">
                <a:srgbClr val="0066FF"/>
              </a:gs>
            </a:gsLst>
            <a:path path="shap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– денежные средства, перечисляемые из одного бюджета бюджетной системы Российской Федерации другому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073238"/>
              </p:ext>
            </p:extLst>
          </p:nvPr>
        </p:nvGraphicFramePr>
        <p:xfrm>
          <a:off x="282387" y="2541495"/>
          <a:ext cx="11524131" cy="418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1377"/>
                <a:gridCol w="3841377"/>
                <a:gridCol w="3841377"/>
              </a:tblGrid>
              <a:tr h="874059"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межбюджетных трансфертов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Аналогия в семейном бюджете</a:t>
                      </a:r>
                      <a:endParaRPr lang="ru-RU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2932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(от лат.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Dotation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дар, пожертвование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опреде-ления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конкретной цели их использования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ребенку карманные деньги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Subvenire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приходить на помощь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финанси-рование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«переданных» другим публично-правовым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образованиям полномочий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даете своему ребенку деньги и посылаете его в магазин купить продукты (по списку)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3479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(от лат. «</a:t>
                      </a:r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Subsidium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») – поддержка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Предоставляются на условиях долевого </a:t>
                      </a:r>
                      <a:r>
                        <a:rPr lang="ru-RU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софинансирования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расходов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других бюджетов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 «добавляете» денег для того, чтобы ребенок купил себе новый телефон (а остальные он накопил сам)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9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4000"/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374" y="443752"/>
            <a:ext cx="10234312" cy="641424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безвозмездных поступлений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3" r="20731" b="4945"/>
          <a:stretch/>
        </p:blipFill>
        <p:spPr>
          <a:xfrm>
            <a:off x="10942819" y="130109"/>
            <a:ext cx="1016691" cy="124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16" y="117231"/>
            <a:ext cx="996096" cy="124145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27515"/>
              </p:ext>
            </p:extLst>
          </p:nvPr>
        </p:nvGraphicFramePr>
        <p:xfrm>
          <a:off x="357052" y="1760769"/>
          <a:ext cx="11602458" cy="41384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90190"/>
                <a:gridCol w="1849323"/>
                <a:gridCol w="1513622"/>
                <a:gridCol w="1849323"/>
              </a:tblGrid>
              <a:tr h="13681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учетом изменений)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245" marR="4024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Отклонение, тыс. рублей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 anchor="ctr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25 245,6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44 039,4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793,8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60413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поселений на выравнивание бюджетной обеспеченности 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1 965,3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3 448,4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1 483,1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461727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субсидии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6 724,0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7 857,8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1 133,8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52261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400,8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44,3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  <a:tr h="547265"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i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передаваемые бюджетам поселений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16 155,5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</a:t>
                      </a: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288,1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16 132,6</a:t>
                      </a:r>
                      <a:endParaRPr lang="ru-RU" sz="12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663" marR="65663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8650</TotalTime>
  <Words>2011</Words>
  <Application>Microsoft Office PowerPoint</Application>
  <PresentationFormat>Широкоэкранный</PresentationFormat>
  <Paragraphs>616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Times New Roman CYR</vt:lpstr>
      <vt:lpstr>Trebuchet MS</vt:lpstr>
      <vt:lpstr>Wingdings</vt:lpstr>
      <vt:lpstr>Wingdings 3</vt:lpstr>
      <vt:lpstr>Грань</vt:lpstr>
      <vt:lpstr>БЮДЖЕТ ДЛЯ ГРАЖДАН  (разработан на основе решения Совета депутатов от 20.12.2022 № 26 «О внесении изменений в решение Совета депутатов городского поселения Беринговский от 17 декабря 2021 № 173  «О бюджете городского поселения Беринговский на 2022 год»)</vt:lpstr>
      <vt:lpstr>Презентация PowerPoint</vt:lpstr>
      <vt:lpstr>Термины</vt:lpstr>
      <vt:lpstr>Презентация PowerPoint</vt:lpstr>
      <vt:lpstr>Доходы бюджета городского поселения Беринговский</vt:lpstr>
      <vt:lpstr>Структура общего объема доходов  бюджета  городского поселения Беринговский           </vt:lpstr>
      <vt:lpstr>Объем поступления налоговых и неналоговых доходов  в бюджет городского поселения Беринговский   </vt:lpstr>
      <vt:lpstr>МЕЖБЮДЖЕТНЫЕ ТРАНСФЕРТЫ – ОСНОВНОЙ ВИД  БЕЗВОЗМЕЗДНЫХ ПЕРЕЧИСЛЕНИЙ     </vt:lpstr>
      <vt:lpstr>Объем безвозмездных поступлений     </vt:lpstr>
      <vt:lpstr>Основные задачи бюджетной политики  городского поселения Беринговский   </vt:lpstr>
      <vt:lpstr>Бюджетный процесс – ежегодное  формирование и исполнение бюджета  </vt:lpstr>
      <vt:lpstr>Базовые приоритеты при формировании расходов  бюджета городского поселения Беринговский   </vt:lpstr>
      <vt:lpstr>Динамика расходов бюджета  городского поселения Беринговский </vt:lpstr>
      <vt:lpstr>Как классифицируются расходы бюджета?</vt:lpstr>
      <vt:lpstr>  </vt:lpstr>
      <vt:lpstr>  </vt:lpstr>
      <vt:lpstr>  </vt:lpstr>
      <vt:lpstr>Презентация PowerPoint</vt:lpstr>
      <vt:lpstr>Структура муниципального долга </vt:lpstr>
      <vt:lpstr>  Демографические показатели  городского поселения Беринговский  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ПОКАЗАТЕЛИ социально-экономического развития городского поселения Беринговский  </vt:lpstr>
      <vt:lpstr>Контактная информация для граждан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 (на основе решения Совета депутатов   "О бюджете Анадырского муниципального района на 2018 год")</dc:title>
  <dc:creator>Сидельникова Е.В.</dc:creator>
  <cp:lastModifiedBy>Ф_Терещук Р.Р.</cp:lastModifiedBy>
  <cp:revision>354</cp:revision>
  <cp:lastPrinted>2022-01-23T23:40:35Z</cp:lastPrinted>
  <dcterms:created xsi:type="dcterms:W3CDTF">2017-11-22T04:25:54Z</dcterms:created>
  <dcterms:modified xsi:type="dcterms:W3CDTF">2023-01-10T22:22:30Z</dcterms:modified>
</cp:coreProperties>
</file>