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3" r:id="rId1"/>
  </p:sldMasterIdLst>
  <p:notesMasterIdLst>
    <p:notesMasterId r:id="rId7"/>
  </p:notesMasterIdLst>
  <p:sldIdLst>
    <p:sldId id="582" r:id="rId2"/>
    <p:sldId id="586" r:id="rId3"/>
    <p:sldId id="585" r:id="rId4"/>
    <p:sldId id="587" r:id="rId5"/>
    <p:sldId id="588" r:id="rId6"/>
  </p:sldIdLst>
  <p:sldSz cx="10693400" cy="7561263"/>
  <p:notesSz cx="6761163" cy="9942513"/>
  <p:defaultTextStyle>
    <a:defPPr>
      <a:defRPr lang="ru-RU"/>
    </a:defPPr>
    <a:lvl1pPr marL="0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74BF"/>
    <a:srgbClr val="C0CBCE"/>
    <a:srgbClr val="376092"/>
    <a:srgbClr val="D0D8E8"/>
    <a:srgbClr val="4F81BD"/>
    <a:srgbClr val="035DC9"/>
    <a:srgbClr val="E4CECE"/>
    <a:srgbClr val="0072BD"/>
    <a:srgbClr val="338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7" autoAdjust="0"/>
    <p:restoredTop sz="94775" autoAdjust="0"/>
  </p:normalViewPr>
  <p:slideViewPr>
    <p:cSldViewPr showGuides="1">
      <p:cViewPr varScale="1">
        <p:scale>
          <a:sx n="94" d="100"/>
          <a:sy n="94" d="100"/>
        </p:scale>
        <p:origin x="-150" y="-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16"/>
            <a:ext cx="2929839" cy="497126"/>
          </a:xfrm>
          <a:prstGeom prst="rect">
            <a:avLst/>
          </a:prstGeom>
        </p:spPr>
        <p:txBody>
          <a:bodyPr vert="horz" lIns="91972" tIns="45986" rIns="91972" bIns="4598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72" y="16"/>
            <a:ext cx="2929839" cy="497126"/>
          </a:xfrm>
          <a:prstGeom prst="rect">
            <a:avLst/>
          </a:prstGeom>
        </p:spPr>
        <p:txBody>
          <a:bodyPr vert="horz" lIns="91972" tIns="45986" rIns="91972" bIns="45986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20.02.2017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7713"/>
            <a:ext cx="5275263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2" tIns="45986" rIns="91972" bIns="4598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9" y="4722712"/>
            <a:ext cx="5408930" cy="4474131"/>
          </a:xfrm>
          <a:prstGeom prst="rect">
            <a:avLst/>
          </a:prstGeom>
        </p:spPr>
        <p:txBody>
          <a:bodyPr vert="horz" lIns="91972" tIns="45986" rIns="91972" bIns="4598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443678"/>
            <a:ext cx="2929839" cy="497126"/>
          </a:xfrm>
          <a:prstGeom prst="rect">
            <a:avLst/>
          </a:prstGeom>
        </p:spPr>
        <p:txBody>
          <a:bodyPr vert="horz" lIns="91972" tIns="45986" rIns="91972" bIns="4598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72" y="9443678"/>
            <a:ext cx="2929839" cy="497126"/>
          </a:xfrm>
          <a:prstGeom prst="rect">
            <a:avLst/>
          </a:prstGeom>
        </p:spPr>
        <p:txBody>
          <a:bodyPr vert="horz" lIns="91972" tIns="45986" rIns="91972" bIns="45986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4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06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50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8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1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6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5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6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7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8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156" y="468263"/>
            <a:ext cx="9577064" cy="122413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 для плательщиков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страховых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администрированию налоговыми органами страховых взносов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2052439"/>
            <a:ext cx="9505056" cy="403244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плательщики страховых взносов!</a:t>
            </a:r>
          </a:p>
          <a:p>
            <a:pPr algn="ctr">
              <a:lnSpc>
                <a:spcPct val="150000"/>
              </a:lnSpc>
            </a:pPr>
            <a:r>
              <a:rPr lang="ru-RU" sz="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Напоминаем! </a:t>
            </a:r>
            <a:r>
              <a:rPr lang="ru-RU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01.01.2017 </a:t>
            </a:r>
            <a:r>
              <a:rPr lang="ru-RU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</a:t>
            </a:r>
            <a:r>
              <a:rPr lang="ru-RU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взносов на обязательное пенсионное и медицинское страхование, взносов на случай временной нетрудоспособности и в связи с материнством </a:t>
            </a:r>
            <a:r>
              <a:rPr lang="ru-RU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регулирует </a:t>
            </a:r>
            <a:r>
              <a:rPr lang="ru-RU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гл. 34 НК РФ.</a:t>
            </a:r>
          </a:p>
          <a:p>
            <a:pPr algn="ctr">
              <a:lnSpc>
                <a:spcPct val="150000"/>
              </a:lnSpc>
            </a:pP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ФНС </a:t>
            </a:r>
            <a:r>
              <a:rPr lang="ru-RU" sz="5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направляет </a:t>
            </a: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Вам </a:t>
            </a:r>
            <a:r>
              <a:rPr lang="ru-RU" sz="5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дополнительный информационный </a:t>
            </a: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 для использования в работе.</a:t>
            </a:r>
          </a:p>
          <a:p>
            <a:pPr algn="ctr">
              <a:lnSpc>
                <a:spcPct val="150000"/>
              </a:lnSpc>
            </a:pPr>
            <a:endParaRPr lang="ru-RU" sz="5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746300" y="108224"/>
            <a:ext cx="6624736" cy="64807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страховых взносов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4172" y="1260351"/>
            <a:ext cx="9649071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января 2017 года уплата страховых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взносов, в том числе за расчетные периоды, истекшие до 1 января 2017 года,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должна производиться на КБК,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закрепленных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ФНС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приказом Минфина России от 07.12.2016 №230н «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в Указания о порядке применения бюджетной классификации Российской Федерации, утвержденной приказом Минфина России от 01 июля 2013г. № 65н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Сопоставительная таблица по КБК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размещена на сайте ФНС России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(https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service.nalog.ru)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2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746300" y="108224"/>
            <a:ext cx="6624736" cy="64807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платежных поручений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117" y="612279"/>
            <a:ext cx="10369154" cy="69489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заполнении платежных поручений необходимо обратить внимание: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«ИНН» и «КПП» получателя средств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«ИНН» и «КПП»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соответствующего налогового органа, осуществляющего администрирование платежа;</a:t>
            </a:r>
          </a:p>
          <a:p>
            <a:pPr algn="just"/>
            <a:endParaRPr lang="ru-RU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«Получатель»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сокращенное наименование органа Федерального Казначейства и в скобках – сокращенное наименование налогового органа, осуществляющего администрирование платежа;</a:t>
            </a:r>
          </a:p>
          <a:p>
            <a:pPr algn="just"/>
            <a:endParaRPr lang="ru-RU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 бюджетной классификации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значение КБК, состоящее из 20 знаков (цифр), первые три знака, должны принимать значение «182» - Федеральная налоговая служба;</a:t>
            </a:r>
          </a:p>
          <a:p>
            <a:pPr algn="just"/>
            <a:endParaRPr lang="ru-RU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«Статус плательщика»-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 101 платежного поручения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указывается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 из следующих значений статуса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176213" algn="just"/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«01»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юридическое 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лицо;</a:t>
            </a:r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«09» - 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индивидуальный предприниматель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«10» </a:t>
            </a:r>
            <a:r>
              <a:rPr lang="ru-RU" sz="1700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нотариус, занимающийся частной практикой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«11» 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</a:t>
            </a:r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адвокат, учредивший адвокатский кабинет;</a:t>
            </a: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«12» 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глава крестьянского (фермерского) хозяйства;</a:t>
            </a:r>
          </a:p>
          <a:p>
            <a:pPr marL="88900" indent="176213" algn="just"/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«13»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за совершение налоговыми органами юридически значимых действий,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физическое 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лицо.</a:t>
            </a:r>
          </a:p>
          <a:p>
            <a:pPr marL="265113"/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/>
            <a:r>
              <a:rPr lang="ru-RU" sz="1800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9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92" y="108223"/>
            <a:ext cx="7860358" cy="64807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отчетности по страховых взносам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148" y="972319"/>
            <a:ext cx="10009112" cy="6264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Расчеты по начисленным и уплаченным страховым взносам, а также расчеты по начисленным и уплаченным взносам на дополнительное социальное обеспечение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расчетный период 2016 год и уточненные расчеты за периоды 2010-2016 гг.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плательщики страховых взносов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представляют в территориальные органы ПФР и ФСС России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формам и форматам, действующим в соответствующий расчетный период.</a:t>
            </a:r>
          </a:p>
          <a:p>
            <a:pPr algn="just"/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Расчеты по страховым взносам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отчетные (расчетные) периоды, начиная с отчетности за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квартал 2017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года,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представляются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плательщиками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налоговые органы по месту учета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форме и формату, утвержденным приказом ФНС России от 10.10.2016 № ММВ-7-11/551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Зарегистрировано в Минюсте России 26.10.2016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44141).</a:t>
            </a:r>
          </a:p>
          <a:p>
            <a:pPr algn="just"/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по начисленным и уплаченным страховым взносам на обязательное страхование от несчастных случаев на производстве и профессиональных заболеваний, а также по расходам на выплату страхового обеспечения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форме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4-ФСС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представляется плательщиками страховых взносов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территориальные органы ФСС России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начиная с отчетности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 квартал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года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1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67681"/>
            <a:ext cx="9721080" cy="138070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ление справок о состоянии расчетов и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 совместной сверки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расчетов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налогам, сборам, страховым взносам, пеням, штрафам,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процентам.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148" y="900311"/>
            <a:ext cx="10009112" cy="6048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164" y="2016435"/>
            <a:ext cx="9649072" cy="43564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ФНС России от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16.12.2016 №ММВ-7-17/685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«Об утверждении формы Акта совместной сверки расчетов по налогам, сборам, страховым взносам, пеням, штрафам, процентам» (зарегистрировано в Минюсте России 13.01.2017 № 45194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ФНС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России.</a:t>
            </a:r>
          </a:p>
          <a:p>
            <a:endParaRPr lang="ru-RU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ФНС России от 28.12.2016 № ММВ-7-17/722@ «Об утверждении форм справок о состоянии расчетов по налогам, сборам, страховым взносам, пеням, штрафам, процентам, порядка их заполнения и форматов представления справок в электронной форме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(зарегистрирован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Минюсте России (зарегистрировано в Минюсте России 25.01.2017 за № 45396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 на сайте ФНС России. </a:t>
            </a:r>
            <a:endParaRPr lang="ru-RU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22440</TotalTime>
  <Words>708</Words>
  <Application>Microsoft Office PowerPoint</Application>
  <PresentationFormat>Произвольный</PresentationFormat>
  <Paragraphs>49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1_Present_FNS2012_A4</vt:lpstr>
      <vt:lpstr>Памятка  для плательщиков страховых взносов по администрированию налоговыми органами страховых взносов</vt:lpstr>
      <vt:lpstr>Уплата страховых взносов </vt:lpstr>
      <vt:lpstr>Оформление платежных поручений</vt:lpstr>
      <vt:lpstr>Представление отчетности по страховых взносам</vt:lpstr>
      <vt:lpstr>Представление справок о состоянии расчетов и актов совместной сверки расчетов по налогам, сборам, страховым взносам, пеням, штрафам, процентам.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Огинская Татьяна Геральдовна</cp:lastModifiedBy>
  <cp:revision>1827</cp:revision>
  <cp:lastPrinted>2017-02-20T02:47:49Z</cp:lastPrinted>
  <dcterms:created xsi:type="dcterms:W3CDTF">2013-04-18T07:19:29Z</dcterms:created>
  <dcterms:modified xsi:type="dcterms:W3CDTF">2017-02-20T02:48:49Z</dcterms:modified>
</cp:coreProperties>
</file>